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0"/>
  </p:notesMasterIdLst>
  <p:sldIdLst>
    <p:sldId id="256" r:id="rId2"/>
    <p:sldId id="302" r:id="rId3"/>
    <p:sldId id="258" r:id="rId4"/>
    <p:sldId id="259" r:id="rId5"/>
    <p:sldId id="261" r:id="rId6"/>
    <p:sldId id="262" r:id="rId7"/>
    <p:sldId id="263" r:id="rId8"/>
    <p:sldId id="264" r:id="rId9"/>
    <p:sldId id="265" r:id="rId10"/>
    <p:sldId id="266" r:id="rId11"/>
    <p:sldId id="267" r:id="rId12"/>
    <p:sldId id="272" r:id="rId13"/>
    <p:sldId id="273" r:id="rId14"/>
    <p:sldId id="274" r:id="rId15"/>
    <p:sldId id="275" r:id="rId16"/>
    <p:sldId id="276" r:id="rId17"/>
    <p:sldId id="277" r:id="rId18"/>
    <p:sldId id="278" r:id="rId19"/>
    <p:sldId id="279" r:id="rId20"/>
    <p:sldId id="280" r:id="rId21"/>
    <p:sldId id="282" r:id="rId22"/>
    <p:sldId id="283" r:id="rId23"/>
    <p:sldId id="284" r:id="rId24"/>
    <p:sldId id="285" r:id="rId25"/>
    <p:sldId id="286" r:id="rId26"/>
    <p:sldId id="287" r:id="rId27"/>
    <p:sldId id="289" r:id="rId28"/>
    <p:sldId id="290" r:id="rId29"/>
    <p:sldId id="291" r:id="rId30"/>
    <p:sldId id="292" r:id="rId31"/>
    <p:sldId id="293" r:id="rId32"/>
    <p:sldId id="294" r:id="rId33"/>
    <p:sldId id="296" r:id="rId34"/>
    <p:sldId id="297" r:id="rId35"/>
    <p:sldId id="298" r:id="rId36"/>
    <p:sldId id="299" r:id="rId37"/>
    <p:sldId id="300" r:id="rId38"/>
    <p:sldId id="301" r:id="rId39"/>
  </p:sldIdLst>
  <p:sldSz cx="12192000" cy="6858000"/>
  <p:notesSz cx="7099300" cy="102346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89826" autoAdjust="0"/>
  </p:normalViewPr>
  <p:slideViewPr>
    <p:cSldViewPr snapToGrid="0">
      <p:cViewPr varScale="1">
        <p:scale>
          <a:sx n="60" d="100"/>
          <a:sy n="60" d="100"/>
        </p:scale>
        <p:origin x="908"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575" cy="512763"/>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4021138" y="0"/>
            <a:ext cx="3076575" cy="512763"/>
          </a:xfrm>
          <a:prstGeom prst="rect">
            <a:avLst/>
          </a:prstGeom>
        </p:spPr>
        <p:txBody>
          <a:bodyPr vert="horz" lIns="91440" tIns="45720" rIns="91440" bIns="45720" rtlCol="0"/>
          <a:lstStyle>
            <a:lvl1pPr algn="r">
              <a:defRPr sz="1200"/>
            </a:lvl1pPr>
          </a:lstStyle>
          <a:p>
            <a:fld id="{DE6BC1D9-D031-4171-9629-210A7377AE75}" type="datetimeFigureOut">
              <a:rPr lang="en-GB" smtClean="0"/>
              <a:t>29/11/2022</a:t>
            </a:fld>
            <a:endParaRPr lang="en-GB"/>
          </a:p>
        </p:txBody>
      </p:sp>
      <p:sp>
        <p:nvSpPr>
          <p:cNvPr id="4" name="Slide Image Placeholder 3"/>
          <p:cNvSpPr>
            <a:spLocks noGrp="1" noRot="1" noChangeAspect="1"/>
          </p:cNvSpPr>
          <p:nvPr>
            <p:ph type="sldImg" idx="2"/>
          </p:nvPr>
        </p:nvSpPr>
        <p:spPr>
          <a:xfrm>
            <a:off x="479425" y="1279525"/>
            <a:ext cx="6140450" cy="34544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709613" y="4926013"/>
            <a:ext cx="5680075" cy="40290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721850"/>
            <a:ext cx="3076575" cy="512763"/>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4021138" y="9721850"/>
            <a:ext cx="3076575" cy="512763"/>
          </a:xfrm>
          <a:prstGeom prst="rect">
            <a:avLst/>
          </a:prstGeom>
        </p:spPr>
        <p:txBody>
          <a:bodyPr vert="horz" lIns="91440" tIns="45720" rIns="91440" bIns="45720" rtlCol="0" anchor="b"/>
          <a:lstStyle>
            <a:lvl1pPr algn="r">
              <a:defRPr sz="1200"/>
            </a:lvl1pPr>
          </a:lstStyle>
          <a:p>
            <a:fld id="{A72EEAA3-80B4-4033-B2A8-CAD439273D4E}" type="slidenum">
              <a:rPr lang="en-GB" smtClean="0"/>
              <a:t>‹#›</a:t>
            </a:fld>
            <a:endParaRPr lang="en-GB"/>
          </a:p>
        </p:txBody>
      </p:sp>
    </p:spTree>
    <p:extLst>
      <p:ext uri="{BB962C8B-B14F-4D97-AF65-F5344CB8AC3E}">
        <p14:creationId xmlns:p14="http://schemas.microsoft.com/office/powerpoint/2010/main" val="36636783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FFB6E5-5859-1A8A-6EFF-E0FBBC6803C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F9284E0B-8FA8-7F34-76B3-76D6C0F1035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5ADFC7A7-A1C1-1695-A5AD-27DA3D79E835}"/>
              </a:ext>
            </a:extLst>
          </p:cNvPr>
          <p:cNvSpPr>
            <a:spLocks noGrp="1"/>
          </p:cNvSpPr>
          <p:nvPr>
            <p:ph type="dt" sz="half" idx="10"/>
          </p:nvPr>
        </p:nvSpPr>
        <p:spPr/>
        <p:txBody>
          <a:bodyPr/>
          <a:lstStyle/>
          <a:p>
            <a:fld id="{AF9D4FBA-8E1C-41C3-BFF1-2FE1C05269F5}" type="datetimeFigureOut">
              <a:rPr lang="en-GB" smtClean="0"/>
              <a:t>29/11/2022</a:t>
            </a:fld>
            <a:endParaRPr lang="en-GB"/>
          </a:p>
        </p:txBody>
      </p:sp>
      <p:sp>
        <p:nvSpPr>
          <p:cNvPr id="5" name="Footer Placeholder 4">
            <a:extLst>
              <a:ext uri="{FF2B5EF4-FFF2-40B4-BE49-F238E27FC236}">
                <a16:creationId xmlns:a16="http://schemas.microsoft.com/office/drawing/2014/main" id="{8EB18A2A-088B-D2A2-C394-14484D1F802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EF7EA47-61ED-0420-0317-196BDB0F92BC}"/>
              </a:ext>
            </a:extLst>
          </p:cNvPr>
          <p:cNvSpPr>
            <a:spLocks noGrp="1"/>
          </p:cNvSpPr>
          <p:nvPr>
            <p:ph type="sldNum" sz="quarter" idx="12"/>
          </p:nvPr>
        </p:nvSpPr>
        <p:spPr/>
        <p:txBody>
          <a:bodyPr/>
          <a:lstStyle/>
          <a:p>
            <a:fld id="{A80D92B9-13C4-454A-BFB4-AF16665DE575}" type="slidenum">
              <a:rPr lang="en-GB" smtClean="0"/>
              <a:t>‹#›</a:t>
            </a:fld>
            <a:endParaRPr lang="en-GB"/>
          </a:p>
        </p:txBody>
      </p:sp>
    </p:spTree>
    <p:extLst>
      <p:ext uri="{BB962C8B-B14F-4D97-AF65-F5344CB8AC3E}">
        <p14:creationId xmlns:p14="http://schemas.microsoft.com/office/powerpoint/2010/main" val="38417688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577BC8-14CA-7710-6324-63C7E201B7FE}"/>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39045D3-5DA3-4037-72F1-BBA8601B130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C8595D6-FB17-9D28-59F1-1FB3E6F00ADC}"/>
              </a:ext>
            </a:extLst>
          </p:cNvPr>
          <p:cNvSpPr>
            <a:spLocks noGrp="1"/>
          </p:cNvSpPr>
          <p:nvPr>
            <p:ph type="dt" sz="half" idx="10"/>
          </p:nvPr>
        </p:nvSpPr>
        <p:spPr/>
        <p:txBody>
          <a:bodyPr/>
          <a:lstStyle/>
          <a:p>
            <a:fld id="{AF9D4FBA-8E1C-41C3-BFF1-2FE1C05269F5}" type="datetimeFigureOut">
              <a:rPr lang="en-GB" smtClean="0"/>
              <a:t>29/11/2022</a:t>
            </a:fld>
            <a:endParaRPr lang="en-GB"/>
          </a:p>
        </p:txBody>
      </p:sp>
      <p:sp>
        <p:nvSpPr>
          <p:cNvPr id="5" name="Footer Placeholder 4">
            <a:extLst>
              <a:ext uri="{FF2B5EF4-FFF2-40B4-BE49-F238E27FC236}">
                <a16:creationId xmlns:a16="http://schemas.microsoft.com/office/drawing/2014/main" id="{3594D985-ACA3-1AD1-FAE7-CC5213E91D3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369E6F5-A11D-31EB-C820-EF285A62C352}"/>
              </a:ext>
            </a:extLst>
          </p:cNvPr>
          <p:cNvSpPr>
            <a:spLocks noGrp="1"/>
          </p:cNvSpPr>
          <p:nvPr>
            <p:ph type="sldNum" sz="quarter" idx="12"/>
          </p:nvPr>
        </p:nvSpPr>
        <p:spPr/>
        <p:txBody>
          <a:bodyPr/>
          <a:lstStyle/>
          <a:p>
            <a:fld id="{A80D92B9-13C4-454A-BFB4-AF16665DE575}" type="slidenum">
              <a:rPr lang="en-GB" smtClean="0"/>
              <a:t>‹#›</a:t>
            </a:fld>
            <a:endParaRPr lang="en-GB"/>
          </a:p>
        </p:txBody>
      </p:sp>
    </p:spTree>
    <p:extLst>
      <p:ext uri="{BB962C8B-B14F-4D97-AF65-F5344CB8AC3E}">
        <p14:creationId xmlns:p14="http://schemas.microsoft.com/office/powerpoint/2010/main" val="3600704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DC45067-25F2-F529-004F-F34DED30A32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8BE2560-1F51-EB00-1B89-7FC3E3816DA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6F8CFE2-FDED-B011-ED66-4C62A286301A}"/>
              </a:ext>
            </a:extLst>
          </p:cNvPr>
          <p:cNvSpPr>
            <a:spLocks noGrp="1"/>
          </p:cNvSpPr>
          <p:nvPr>
            <p:ph type="dt" sz="half" idx="10"/>
          </p:nvPr>
        </p:nvSpPr>
        <p:spPr/>
        <p:txBody>
          <a:bodyPr/>
          <a:lstStyle/>
          <a:p>
            <a:fld id="{AF9D4FBA-8E1C-41C3-BFF1-2FE1C05269F5}" type="datetimeFigureOut">
              <a:rPr lang="en-GB" smtClean="0"/>
              <a:t>29/11/2022</a:t>
            </a:fld>
            <a:endParaRPr lang="en-GB"/>
          </a:p>
        </p:txBody>
      </p:sp>
      <p:sp>
        <p:nvSpPr>
          <p:cNvPr id="5" name="Footer Placeholder 4">
            <a:extLst>
              <a:ext uri="{FF2B5EF4-FFF2-40B4-BE49-F238E27FC236}">
                <a16:creationId xmlns:a16="http://schemas.microsoft.com/office/drawing/2014/main" id="{7BF06A97-2CF3-BC54-64F9-578C7E89E2D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597C019-132F-1B57-1E0C-63BED11BD496}"/>
              </a:ext>
            </a:extLst>
          </p:cNvPr>
          <p:cNvSpPr>
            <a:spLocks noGrp="1"/>
          </p:cNvSpPr>
          <p:nvPr>
            <p:ph type="sldNum" sz="quarter" idx="12"/>
          </p:nvPr>
        </p:nvSpPr>
        <p:spPr/>
        <p:txBody>
          <a:bodyPr/>
          <a:lstStyle/>
          <a:p>
            <a:fld id="{A80D92B9-13C4-454A-BFB4-AF16665DE575}" type="slidenum">
              <a:rPr lang="en-GB" smtClean="0"/>
              <a:t>‹#›</a:t>
            </a:fld>
            <a:endParaRPr lang="en-GB"/>
          </a:p>
        </p:txBody>
      </p:sp>
    </p:spTree>
    <p:extLst>
      <p:ext uri="{BB962C8B-B14F-4D97-AF65-F5344CB8AC3E}">
        <p14:creationId xmlns:p14="http://schemas.microsoft.com/office/powerpoint/2010/main" val="39844792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8AABCA-B26D-AB94-8E08-081B12B37BD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D99EE37-DC72-677E-4F23-928C45A3F17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021EE84-D841-68B3-DCC7-1AADAEF52756}"/>
              </a:ext>
            </a:extLst>
          </p:cNvPr>
          <p:cNvSpPr>
            <a:spLocks noGrp="1"/>
          </p:cNvSpPr>
          <p:nvPr>
            <p:ph type="dt" sz="half" idx="10"/>
          </p:nvPr>
        </p:nvSpPr>
        <p:spPr/>
        <p:txBody>
          <a:bodyPr/>
          <a:lstStyle/>
          <a:p>
            <a:fld id="{AF9D4FBA-8E1C-41C3-BFF1-2FE1C05269F5}" type="datetimeFigureOut">
              <a:rPr lang="en-GB" smtClean="0"/>
              <a:t>29/11/2022</a:t>
            </a:fld>
            <a:endParaRPr lang="en-GB"/>
          </a:p>
        </p:txBody>
      </p:sp>
      <p:sp>
        <p:nvSpPr>
          <p:cNvPr id="5" name="Footer Placeholder 4">
            <a:extLst>
              <a:ext uri="{FF2B5EF4-FFF2-40B4-BE49-F238E27FC236}">
                <a16:creationId xmlns:a16="http://schemas.microsoft.com/office/drawing/2014/main" id="{CB28C538-4B78-0495-7D59-C392586F926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DF74ED3-E23D-79FE-3B47-231DBCC65AD4}"/>
              </a:ext>
            </a:extLst>
          </p:cNvPr>
          <p:cNvSpPr>
            <a:spLocks noGrp="1"/>
          </p:cNvSpPr>
          <p:nvPr>
            <p:ph type="sldNum" sz="quarter" idx="12"/>
          </p:nvPr>
        </p:nvSpPr>
        <p:spPr/>
        <p:txBody>
          <a:bodyPr/>
          <a:lstStyle/>
          <a:p>
            <a:fld id="{A80D92B9-13C4-454A-BFB4-AF16665DE575}" type="slidenum">
              <a:rPr lang="en-GB" smtClean="0"/>
              <a:t>‹#›</a:t>
            </a:fld>
            <a:endParaRPr lang="en-GB"/>
          </a:p>
        </p:txBody>
      </p:sp>
    </p:spTree>
    <p:extLst>
      <p:ext uri="{BB962C8B-B14F-4D97-AF65-F5344CB8AC3E}">
        <p14:creationId xmlns:p14="http://schemas.microsoft.com/office/powerpoint/2010/main" val="17193597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7A2CA7-AAB4-77B1-21E6-4527BFF5162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A3FAB657-1786-C677-F0D5-CEF4A8AE8E6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E868840-91C1-2386-D717-026691245DF3}"/>
              </a:ext>
            </a:extLst>
          </p:cNvPr>
          <p:cNvSpPr>
            <a:spLocks noGrp="1"/>
          </p:cNvSpPr>
          <p:nvPr>
            <p:ph type="dt" sz="half" idx="10"/>
          </p:nvPr>
        </p:nvSpPr>
        <p:spPr/>
        <p:txBody>
          <a:bodyPr/>
          <a:lstStyle/>
          <a:p>
            <a:fld id="{AF9D4FBA-8E1C-41C3-BFF1-2FE1C05269F5}" type="datetimeFigureOut">
              <a:rPr lang="en-GB" smtClean="0"/>
              <a:t>29/11/2022</a:t>
            </a:fld>
            <a:endParaRPr lang="en-GB"/>
          </a:p>
        </p:txBody>
      </p:sp>
      <p:sp>
        <p:nvSpPr>
          <p:cNvPr id="5" name="Footer Placeholder 4">
            <a:extLst>
              <a:ext uri="{FF2B5EF4-FFF2-40B4-BE49-F238E27FC236}">
                <a16:creationId xmlns:a16="http://schemas.microsoft.com/office/drawing/2014/main" id="{C72C9582-977F-BCE7-2353-2F3A5AA1D84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3EE8223-B134-FC37-BC20-84693EF40E29}"/>
              </a:ext>
            </a:extLst>
          </p:cNvPr>
          <p:cNvSpPr>
            <a:spLocks noGrp="1"/>
          </p:cNvSpPr>
          <p:nvPr>
            <p:ph type="sldNum" sz="quarter" idx="12"/>
          </p:nvPr>
        </p:nvSpPr>
        <p:spPr/>
        <p:txBody>
          <a:bodyPr/>
          <a:lstStyle/>
          <a:p>
            <a:fld id="{A80D92B9-13C4-454A-BFB4-AF16665DE575}" type="slidenum">
              <a:rPr lang="en-GB" smtClean="0"/>
              <a:t>‹#›</a:t>
            </a:fld>
            <a:endParaRPr lang="en-GB"/>
          </a:p>
        </p:txBody>
      </p:sp>
    </p:spTree>
    <p:extLst>
      <p:ext uri="{BB962C8B-B14F-4D97-AF65-F5344CB8AC3E}">
        <p14:creationId xmlns:p14="http://schemas.microsoft.com/office/powerpoint/2010/main" val="25294593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EBFF1E-683C-7448-F6B3-6AEDFACBC36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583DC81-3696-68F3-B9A5-8DCD6DDE995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9700B5B1-85EA-884E-94EF-4D12D0BA3ED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3F9867C0-80D6-80E7-B66D-60774607C36C}"/>
              </a:ext>
            </a:extLst>
          </p:cNvPr>
          <p:cNvSpPr>
            <a:spLocks noGrp="1"/>
          </p:cNvSpPr>
          <p:nvPr>
            <p:ph type="dt" sz="half" idx="10"/>
          </p:nvPr>
        </p:nvSpPr>
        <p:spPr/>
        <p:txBody>
          <a:bodyPr/>
          <a:lstStyle/>
          <a:p>
            <a:fld id="{AF9D4FBA-8E1C-41C3-BFF1-2FE1C05269F5}" type="datetimeFigureOut">
              <a:rPr lang="en-GB" smtClean="0"/>
              <a:t>29/11/2022</a:t>
            </a:fld>
            <a:endParaRPr lang="en-GB"/>
          </a:p>
        </p:txBody>
      </p:sp>
      <p:sp>
        <p:nvSpPr>
          <p:cNvPr id="6" name="Footer Placeholder 5">
            <a:extLst>
              <a:ext uri="{FF2B5EF4-FFF2-40B4-BE49-F238E27FC236}">
                <a16:creationId xmlns:a16="http://schemas.microsoft.com/office/drawing/2014/main" id="{BD62E4A4-26C8-0A4F-1378-8EE38110F91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1A150B2-1E07-7751-5CAD-773576F24219}"/>
              </a:ext>
            </a:extLst>
          </p:cNvPr>
          <p:cNvSpPr>
            <a:spLocks noGrp="1"/>
          </p:cNvSpPr>
          <p:nvPr>
            <p:ph type="sldNum" sz="quarter" idx="12"/>
          </p:nvPr>
        </p:nvSpPr>
        <p:spPr/>
        <p:txBody>
          <a:bodyPr/>
          <a:lstStyle/>
          <a:p>
            <a:fld id="{A80D92B9-13C4-454A-BFB4-AF16665DE575}" type="slidenum">
              <a:rPr lang="en-GB" smtClean="0"/>
              <a:t>‹#›</a:t>
            </a:fld>
            <a:endParaRPr lang="en-GB"/>
          </a:p>
        </p:txBody>
      </p:sp>
    </p:spTree>
    <p:extLst>
      <p:ext uri="{BB962C8B-B14F-4D97-AF65-F5344CB8AC3E}">
        <p14:creationId xmlns:p14="http://schemas.microsoft.com/office/powerpoint/2010/main" val="41388777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39E263-DE3F-B0E6-BDC7-2AE7EDEC0F37}"/>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3BF5B31-BD54-8023-44F4-7555043BF95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3562408-2662-4907-7764-AC753EEBBCC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8A9A2890-6613-5E20-E89C-A2121949E7A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1AB6F65-307B-D1E8-9F40-003C4F0B6E7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61A6417-68F9-CB86-86D7-EC55BD8CAC45}"/>
              </a:ext>
            </a:extLst>
          </p:cNvPr>
          <p:cNvSpPr>
            <a:spLocks noGrp="1"/>
          </p:cNvSpPr>
          <p:nvPr>
            <p:ph type="dt" sz="half" idx="10"/>
          </p:nvPr>
        </p:nvSpPr>
        <p:spPr/>
        <p:txBody>
          <a:bodyPr/>
          <a:lstStyle/>
          <a:p>
            <a:fld id="{AF9D4FBA-8E1C-41C3-BFF1-2FE1C05269F5}" type="datetimeFigureOut">
              <a:rPr lang="en-GB" smtClean="0"/>
              <a:t>29/11/2022</a:t>
            </a:fld>
            <a:endParaRPr lang="en-GB"/>
          </a:p>
        </p:txBody>
      </p:sp>
      <p:sp>
        <p:nvSpPr>
          <p:cNvPr id="8" name="Footer Placeholder 7">
            <a:extLst>
              <a:ext uri="{FF2B5EF4-FFF2-40B4-BE49-F238E27FC236}">
                <a16:creationId xmlns:a16="http://schemas.microsoft.com/office/drawing/2014/main" id="{8BE5E33E-A624-E1E4-9315-5EF28B546773}"/>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43040D8D-C436-6FBD-1E76-261D95A10C0C}"/>
              </a:ext>
            </a:extLst>
          </p:cNvPr>
          <p:cNvSpPr>
            <a:spLocks noGrp="1"/>
          </p:cNvSpPr>
          <p:nvPr>
            <p:ph type="sldNum" sz="quarter" idx="12"/>
          </p:nvPr>
        </p:nvSpPr>
        <p:spPr/>
        <p:txBody>
          <a:bodyPr/>
          <a:lstStyle/>
          <a:p>
            <a:fld id="{A80D92B9-13C4-454A-BFB4-AF16665DE575}" type="slidenum">
              <a:rPr lang="en-GB" smtClean="0"/>
              <a:t>‹#›</a:t>
            </a:fld>
            <a:endParaRPr lang="en-GB"/>
          </a:p>
        </p:txBody>
      </p:sp>
    </p:spTree>
    <p:extLst>
      <p:ext uri="{BB962C8B-B14F-4D97-AF65-F5344CB8AC3E}">
        <p14:creationId xmlns:p14="http://schemas.microsoft.com/office/powerpoint/2010/main" val="2653110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CDF7EC-C502-D450-D899-4C7AE6A6DA57}"/>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339F41C0-1CCA-1DA1-C560-53D05B631F39}"/>
              </a:ext>
            </a:extLst>
          </p:cNvPr>
          <p:cNvSpPr>
            <a:spLocks noGrp="1"/>
          </p:cNvSpPr>
          <p:nvPr>
            <p:ph type="dt" sz="half" idx="10"/>
          </p:nvPr>
        </p:nvSpPr>
        <p:spPr/>
        <p:txBody>
          <a:bodyPr/>
          <a:lstStyle/>
          <a:p>
            <a:fld id="{AF9D4FBA-8E1C-41C3-BFF1-2FE1C05269F5}" type="datetimeFigureOut">
              <a:rPr lang="en-GB" smtClean="0"/>
              <a:t>29/11/2022</a:t>
            </a:fld>
            <a:endParaRPr lang="en-GB"/>
          </a:p>
        </p:txBody>
      </p:sp>
      <p:sp>
        <p:nvSpPr>
          <p:cNvPr id="4" name="Footer Placeholder 3">
            <a:extLst>
              <a:ext uri="{FF2B5EF4-FFF2-40B4-BE49-F238E27FC236}">
                <a16:creationId xmlns:a16="http://schemas.microsoft.com/office/drawing/2014/main" id="{1C9D8D28-AFE5-EE4E-B39A-9689542EA021}"/>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AA7BD1F9-C594-FC14-4946-081C0C9C0D1A}"/>
              </a:ext>
            </a:extLst>
          </p:cNvPr>
          <p:cNvSpPr>
            <a:spLocks noGrp="1"/>
          </p:cNvSpPr>
          <p:nvPr>
            <p:ph type="sldNum" sz="quarter" idx="12"/>
          </p:nvPr>
        </p:nvSpPr>
        <p:spPr/>
        <p:txBody>
          <a:bodyPr/>
          <a:lstStyle/>
          <a:p>
            <a:fld id="{A80D92B9-13C4-454A-BFB4-AF16665DE575}" type="slidenum">
              <a:rPr lang="en-GB" smtClean="0"/>
              <a:t>‹#›</a:t>
            </a:fld>
            <a:endParaRPr lang="en-GB"/>
          </a:p>
        </p:txBody>
      </p:sp>
    </p:spTree>
    <p:extLst>
      <p:ext uri="{BB962C8B-B14F-4D97-AF65-F5344CB8AC3E}">
        <p14:creationId xmlns:p14="http://schemas.microsoft.com/office/powerpoint/2010/main" val="22892280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384F8E8-FD7B-FD44-0204-18F5CD051275}"/>
              </a:ext>
            </a:extLst>
          </p:cNvPr>
          <p:cNvSpPr>
            <a:spLocks noGrp="1"/>
          </p:cNvSpPr>
          <p:nvPr>
            <p:ph type="dt" sz="half" idx="10"/>
          </p:nvPr>
        </p:nvSpPr>
        <p:spPr/>
        <p:txBody>
          <a:bodyPr/>
          <a:lstStyle/>
          <a:p>
            <a:fld id="{AF9D4FBA-8E1C-41C3-BFF1-2FE1C05269F5}" type="datetimeFigureOut">
              <a:rPr lang="en-GB" smtClean="0"/>
              <a:t>29/11/2022</a:t>
            </a:fld>
            <a:endParaRPr lang="en-GB"/>
          </a:p>
        </p:txBody>
      </p:sp>
      <p:sp>
        <p:nvSpPr>
          <p:cNvPr id="3" name="Footer Placeholder 2">
            <a:extLst>
              <a:ext uri="{FF2B5EF4-FFF2-40B4-BE49-F238E27FC236}">
                <a16:creationId xmlns:a16="http://schemas.microsoft.com/office/drawing/2014/main" id="{21407D89-7002-3D60-943C-2A01D4C8155F}"/>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C207D2F9-C405-077E-FEA7-939E17D0D8AF}"/>
              </a:ext>
            </a:extLst>
          </p:cNvPr>
          <p:cNvSpPr>
            <a:spLocks noGrp="1"/>
          </p:cNvSpPr>
          <p:nvPr>
            <p:ph type="sldNum" sz="quarter" idx="12"/>
          </p:nvPr>
        </p:nvSpPr>
        <p:spPr/>
        <p:txBody>
          <a:bodyPr/>
          <a:lstStyle/>
          <a:p>
            <a:fld id="{A80D92B9-13C4-454A-BFB4-AF16665DE575}" type="slidenum">
              <a:rPr lang="en-GB" smtClean="0"/>
              <a:t>‹#›</a:t>
            </a:fld>
            <a:endParaRPr lang="en-GB"/>
          </a:p>
        </p:txBody>
      </p:sp>
    </p:spTree>
    <p:extLst>
      <p:ext uri="{BB962C8B-B14F-4D97-AF65-F5344CB8AC3E}">
        <p14:creationId xmlns:p14="http://schemas.microsoft.com/office/powerpoint/2010/main" val="32214845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B4FAAD-6401-CDF3-A4E3-66A249FF645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1521D7F1-D673-A596-5DDB-452CCB2311B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9B37C75A-B1A1-C12A-B06A-E58EDD4B024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F2615E9-98D5-7E3F-17FB-7212A7E4A806}"/>
              </a:ext>
            </a:extLst>
          </p:cNvPr>
          <p:cNvSpPr>
            <a:spLocks noGrp="1"/>
          </p:cNvSpPr>
          <p:nvPr>
            <p:ph type="dt" sz="half" idx="10"/>
          </p:nvPr>
        </p:nvSpPr>
        <p:spPr/>
        <p:txBody>
          <a:bodyPr/>
          <a:lstStyle/>
          <a:p>
            <a:fld id="{AF9D4FBA-8E1C-41C3-BFF1-2FE1C05269F5}" type="datetimeFigureOut">
              <a:rPr lang="en-GB" smtClean="0"/>
              <a:t>29/11/2022</a:t>
            </a:fld>
            <a:endParaRPr lang="en-GB"/>
          </a:p>
        </p:txBody>
      </p:sp>
      <p:sp>
        <p:nvSpPr>
          <p:cNvPr id="6" name="Footer Placeholder 5">
            <a:extLst>
              <a:ext uri="{FF2B5EF4-FFF2-40B4-BE49-F238E27FC236}">
                <a16:creationId xmlns:a16="http://schemas.microsoft.com/office/drawing/2014/main" id="{DCD9C76A-3B4A-CC50-ECA2-F5074CDF726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F6817F3-DCB6-3BF3-602B-ED3266664143}"/>
              </a:ext>
            </a:extLst>
          </p:cNvPr>
          <p:cNvSpPr>
            <a:spLocks noGrp="1"/>
          </p:cNvSpPr>
          <p:nvPr>
            <p:ph type="sldNum" sz="quarter" idx="12"/>
          </p:nvPr>
        </p:nvSpPr>
        <p:spPr/>
        <p:txBody>
          <a:bodyPr/>
          <a:lstStyle/>
          <a:p>
            <a:fld id="{A80D92B9-13C4-454A-BFB4-AF16665DE575}" type="slidenum">
              <a:rPr lang="en-GB" smtClean="0"/>
              <a:t>‹#›</a:t>
            </a:fld>
            <a:endParaRPr lang="en-GB"/>
          </a:p>
        </p:txBody>
      </p:sp>
    </p:spTree>
    <p:extLst>
      <p:ext uri="{BB962C8B-B14F-4D97-AF65-F5344CB8AC3E}">
        <p14:creationId xmlns:p14="http://schemas.microsoft.com/office/powerpoint/2010/main" val="38865872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E2FF0-C930-FF18-864F-461C791F339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60979CEE-A642-7E06-FAC9-1779322BE22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47A70FC4-43DC-B9C8-E8F9-88F0AC4DD2E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2015288-F79B-0B64-1655-68A7238C20E4}"/>
              </a:ext>
            </a:extLst>
          </p:cNvPr>
          <p:cNvSpPr>
            <a:spLocks noGrp="1"/>
          </p:cNvSpPr>
          <p:nvPr>
            <p:ph type="dt" sz="half" idx="10"/>
          </p:nvPr>
        </p:nvSpPr>
        <p:spPr/>
        <p:txBody>
          <a:bodyPr/>
          <a:lstStyle/>
          <a:p>
            <a:fld id="{AF9D4FBA-8E1C-41C3-BFF1-2FE1C05269F5}" type="datetimeFigureOut">
              <a:rPr lang="en-GB" smtClean="0"/>
              <a:t>29/11/2022</a:t>
            </a:fld>
            <a:endParaRPr lang="en-GB"/>
          </a:p>
        </p:txBody>
      </p:sp>
      <p:sp>
        <p:nvSpPr>
          <p:cNvPr id="6" name="Footer Placeholder 5">
            <a:extLst>
              <a:ext uri="{FF2B5EF4-FFF2-40B4-BE49-F238E27FC236}">
                <a16:creationId xmlns:a16="http://schemas.microsoft.com/office/drawing/2014/main" id="{2F9C868D-3DBA-AA51-E4D0-F0F9F0102CC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B42F77B-2B3A-8452-D951-E53C6D1228F1}"/>
              </a:ext>
            </a:extLst>
          </p:cNvPr>
          <p:cNvSpPr>
            <a:spLocks noGrp="1"/>
          </p:cNvSpPr>
          <p:nvPr>
            <p:ph type="sldNum" sz="quarter" idx="12"/>
          </p:nvPr>
        </p:nvSpPr>
        <p:spPr/>
        <p:txBody>
          <a:bodyPr/>
          <a:lstStyle/>
          <a:p>
            <a:fld id="{A80D92B9-13C4-454A-BFB4-AF16665DE575}" type="slidenum">
              <a:rPr lang="en-GB" smtClean="0"/>
              <a:t>‹#›</a:t>
            </a:fld>
            <a:endParaRPr lang="en-GB"/>
          </a:p>
        </p:txBody>
      </p:sp>
    </p:spTree>
    <p:extLst>
      <p:ext uri="{BB962C8B-B14F-4D97-AF65-F5344CB8AC3E}">
        <p14:creationId xmlns:p14="http://schemas.microsoft.com/office/powerpoint/2010/main" val="9100686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B2F69A0-BC5E-0212-4BB3-9015FFDAE74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FC61C16-7EAD-67F9-999E-D60BE16C77A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B63A86E-4BDD-A2AD-414B-98F1E6DDC18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F9D4FBA-8E1C-41C3-BFF1-2FE1C05269F5}" type="datetimeFigureOut">
              <a:rPr lang="en-GB" smtClean="0"/>
              <a:t>29/11/2022</a:t>
            </a:fld>
            <a:endParaRPr lang="en-GB"/>
          </a:p>
        </p:txBody>
      </p:sp>
      <p:sp>
        <p:nvSpPr>
          <p:cNvPr id="5" name="Footer Placeholder 4">
            <a:extLst>
              <a:ext uri="{FF2B5EF4-FFF2-40B4-BE49-F238E27FC236}">
                <a16:creationId xmlns:a16="http://schemas.microsoft.com/office/drawing/2014/main" id="{7EAF5B5C-1F28-452B-70FA-2D57E11F1E6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E3431A5F-5DE5-5501-1436-062D97232AF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0D92B9-13C4-454A-BFB4-AF16665DE575}" type="slidenum">
              <a:rPr lang="en-GB" smtClean="0"/>
              <a:t>‹#›</a:t>
            </a:fld>
            <a:endParaRPr lang="en-GB"/>
          </a:p>
        </p:txBody>
      </p:sp>
    </p:spTree>
    <p:extLst>
      <p:ext uri="{BB962C8B-B14F-4D97-AF65-F5344CB8AC3E}">
        <p14:creationId xmlns:p14="http://schemas.microsoft.com/office/powerpoint/2010/main" val="1578260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10.png"/><Relationship Id="rId2" Type="http://schemas.openxmlformats.org/officeDocument/2006/relationships/image" Target="../media/image210.png"/><Relationship Id="rId1" Type="http://schemas.openxmlformats.org/officeDocument/2006/relationships/slideLayout" Target="../slideLayouts/slideLayout2.xml"/><Relationship Id="rId5" Type="http://schemas.openxmlformats.org/officeDocument/2006/relationships/image" Target="../media/image19.png"/><Relationship Id="rId4" Type="http://schemas.openxmlformats.org/officeDocument/2006/relationships/image" Target="../media/image18.png"/></Relationships>
</file>

<file path=ppt/slides/_rels/slide11.xml.rels><?xml version="1.0" encoding="UTF-8" standalone="yes"?>
<Relationships xmlns="http://schemas.openxmlformats.org/package/2006/relationships"><Relationship Id="rId3" Type="http://schemas.openxmlformats.org/officeDocument/2006/relationships/image" Target="../media/image210.png"/><Relationship Id="rId2" Type="http://schemas.openxmlformats.org/officeDocument/2006/relationships/image" Target="../media/image20.png"/><Relationship Id="rId1" Type="http://schemas.openxmlformats.org/officeDocument/2006/relationships/slideLayout" Target="../slideLayouts/slideLayout2.xml"/><Relationship Id="rId5" Type="http://schemas.openxmlformats.org/officeDocument/2006/relationships/image" Target="../media/image21.png"/><Relationship Id="rId4" Type="http://schemas.openxmlformats.org/officeDocument/2006/relationships/image" Target="../media/image310.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110.png"/><Relationship Id="rId1" Type="http://schemas.openxmlformats.org/officeDocument/2006/relationships/slideLayout" Target="../slideLayouts/slideLayout2.xml"/><Relationship Id="rId4" Type="http://schemas.openxmlformats.org/officeDocument/2006/relationships/image" Target="../media/image310.png"/></Relationships>
</file>

<file path=ppt/slides/_rels/slide16.xml.rels><?xml version="1.0" encoding="UTF-8" standalone="yes"?>
<Relationships xmlns="http://schemas.openxmlformats.org/package/2006/relationships"><Relationship Id="rId3" Type="http://schemas.openxmlformats.org/officeDocument/2006/relationships/image" Target="../media/image210.png"/><Relationship Id="rId2" Type="http://schemas.openxmlformats.org/officeDocument/2006/relationships/image" Target="../media/image110.png"/><Relationship Id="rId1" Type="http://schemas.openxmlformats.org/officeDocument/2006/relationships/slideLayout" Target="../slideLayouts/slideLayout2.xml"/><Relationship Id="rId4" Type="http://schemas.openxmlformats.org/officeDocument/2006/relationships/image" Target="../media/image24.png"/></Relationships>
</file>

<file path=ppt/slides/_rels/slide17.xml.rels><?xml version="1.0" encoding="UTF-8" standalone="yes"?>
<Relationships xmlns="http://schemas.openxmlformats.org/package/2006/relationships"><Relationship Id="rId3" Type="http://schemas.openxmlformats.org/officeDocument/2006/relationships/image" Target="../media/image210.png"/><Relationship Id="rId2" Type="http://schemas.openxmlformats.org/officeDocument/2006/relationships/image" Target="../media/image25.png"/><Relationship Id="rId1" Type="http://schemas.openxmlformats.org/officeDocument/2006/relationships/slideLayout" Target="../slideLayouts/slideLayout2.xml"/><Relationship Id="rId4" Type="http://schemas.openxmlformats.org/officeDocument/2006/relationships/image" Target="../media/image26.png"/></Relationships>
</file>

<file path=ppt/slides/_rels/slide18.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image" Target="../media/image27.png"/><Relationship Id="rId1" Type="http://schemas.openxmlformats.org/officeDocument/2006/relationships/slideLayout" Target="../slideLayouts/slideLayout2.xml"/><Relationship Id="rId4" Type="http://schemas.openxmlformats.org/officeDocument/2006/relationships/image" Target="../media/image26.png"/></Relationships>
</file>

<file path=ppt/slides/_rels/slide19.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image" Target="../media/image27.png"/><Relationship Id="rId1" Type="http://schemas.openxmlformats.org/officeDocument/2006/relationships/slideLayout" Target="../slideLayouts/slideLayout2.xml"/><Relationship Id="rId4" Type="http://schemas.openxmlformats.org/officeDocument/2006/relationships/image" Target="../media/image30.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image" Target="../media/image31.png"/><Relationship Id="rId1" Type="http://schemas.openxmlformats.org/officeDocument/2006/relationships/slideLayout" Target="../slideLayouts/slideLayout2.xml"/><Relationship Id="rId4" Type="http://schemas.openxmlformats.org/officeDocument/2006/relationships/image" Target="../media/image33.png"/></Relationships>
</file>

<file path=ppt/slides/_rels/slide21.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image" Target="../media/image31.png"/><Relationship Id="rId1" Type="http://schemas.openxmlformats.org/officeDocument/2006/relationships/slideLayout" Target="../slideLayouts/slideLayout2.xml"/><Relationship Id="rId4" Type="http://schemas.openxmlformats.org/officeDocument/2006/relationships/image" Target="../media/image310.png"/></Relationships>
</file>

<file path=ppt/slides/_rels/slide22.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image" Target="../media/image35.png"/><Relationship Id="rId1" Type="http://schemas.openxmlformats.org/officeDocument/2006/relationships/slideLayout" Target="../slideLayouts/slideLayout2.xml"/><Relationship Id="rId4" Type="http://schemas.openxmlformats.org/officeDocument/2006/relationships/image" Target="../media/image26.png"/></Relationships>
</file>

<file path=ppt/slides/_rels/slide23.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35.png"/><Relationship Id="rId1" Type="http://schemas.openxmlformats.org/officeDocument/2006/relationships/slideLayout" Target="../slideLayouts/slideLayout2.xml"/><Relationship Id="rId4" Type="http://schemas.openxmlformats.org/officeDocument/2006/relationships/image" Target="../media/image24.png"/></Relationships>
</file>

<file path=ppt/slides/_rels/slide24.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36.png"/><Relationship Id="rId1" Type="http://schemas.openxmlformats.org/officeDocument/2006/relationships/slideLayout" Target="../slideLayouts/slideLayout2.xml"/><Relationship Id="rId4" Type="http://schemas.openxmlformats.org/officeDocument/2006/relationships/image" Target="../media/image30.png"/></Relationships>
</file>

<file path=ppt/slides/_rels/slide25.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image" Target="../media/image25.png"/><Relationship Id="rId1" Type="http://schemas.openxmlformats.org/officeDocument/2006/relationships/slideLayout" Target="../slideLayouts/slideLayout2.xml"/><Relationship Id="rId4" Type="http://schemas.openxmlformats.org/officeDocument/2006/relationships/image" Target="../media/image310.png"/></Relationships>
</file>

<file path=ppt/slides/_rels/slide26.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image" Target="../media/image31.png"/><Relationship Id="rId1" Type="http://schemas.openxmlformats.org/officeDocument/2006/relationships/slideLayout" Target="../slideLayouts/slideLayout2.xml"/><Relationship Id="rId4" Type="http://schemas.openxmlformats.org/officeDocument/2006/relationships/image" Target="../media/image24.png"/></Relationships>
</file>

<file path=ppt/slides/_rels/slide27.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image" Target="../media/image110.png"/><Relationship Id="rId1" Type="http://schemas.openxmlformats.org/officeDocument/2006/relationships/slideLayout" Target="../slideLayouts/slideLayout2.xml"/><Relationship Id="rId4" Type="http://schemas.openxmlformats.org/officeDocument/2006/relationships/image" Target="../media/image26.png"/></Relationships>
</file>

<file path=ppt/slides/_rels/slide28.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image" Target="../media/image36.png"/><Relationship Id="rId1" Type="http://schemas.openxmlformats.org/officeDocument/2006/relationships/slideLayout" Target="../slideLayouts/slideLayout2.xml"/><Relationship Id="rId4" Type="http://schemas.openxmlformats.org/officeDocument/2006/relationships/image" Target="../media/image38.png"/></Relationships>
</file>

<file path=ppt/slides/_rels/slide29.xml.rels><?xml version="1.0" encoding="UTF-8" standalone="yes"?>
<Relationships xmlns="http://schemas.openxmlformats.org/package/2006/relationships"><Relationship Id="rId3" Type="http://schemas.openxmlformats.org/officeDocument/2006/relationships/image" Target="../media/image210.png"/><Relationship Id="rId2" Type="http://schemas.openxmlformats.org/officeDocument/2006/relationships/image" Target="../media/image31.png"/><Relationship Id="rId1" Type="http://schemas.openxmlformats.org/officeDocument/2006/relationships/slideLayout" Target="../slideLayouts/slideLayout2.xml"/><Relationship Id="rId4" Type="http://schemas.openxmlformats.org/officeDocument/2006/relationships/image" Target="../media/image30.png"/></Relationships>
</file>

<file path=ppt/slides/_rels/slide3.xml.rels><?xml version="1.0" encoding="UTF-8" standalone="yes"?>
<Relationships xmlns="http://schemas.openxmlformats.org/package/2006/relationships"><Relationship Id="rId3" Type="http://schemas.openxmlformats.org/officeDocument/2006/relationships/image" Target="../media/image210.png"/><Relationship Id="rId2" Type="http://schemas.openxmlformats.org/officeDocument/2006/relationships/image" Target="../media/image110.png"/><Relationship Id="rId1" Type="http://schemas.openxmlformats.org/officeDocument/2006/relationships/slideLayout" Target="../slideLayouts/slideLayout2.xml"/><Relationship Id="rId4" Type="http://schemas.openxmlformats.org/officeDocument/2006/relationships/image" Target="../media/image310.png"/></Relationships>
</file>

<file path=ppt/slides/_rels/slide30.xml.rels><?xml version="1.0" encoding="UTF-8" standalone="yes"?>
<Relationships xmlns="http://schemas.openxmlformats.org/package/2006/relationships"><Relationship Id="rId3" Type="http://schemas.openxmlformats.org/officeDocument/2006/relationships/image" Target="../media/image39.png"/><Relationship Id="rId2" Type="http://schemas.openxmlformats.org/officeDocument/2006/relationships/image" Target="../media/image31.png"/><Relationship Id="rId1" Type="http://schemas.openxmlformats.org/officeDocument/2006/relationships/slideLayout" Target="../slideLayouts/slideLayout2.xml"/><Relationship Id="rId4" Type="http://schemas.openxmlformats.org/officeDocument/2006/relationships/image" Target="../media/image38.png"/></Relationships>
</file>

<file path=ppt/slides/_rels/slide31.xml.rels><?xml version="1.0" encoding="UTF-8" standalone="yes"?>
<Relationships xmlns="http://schemas.openxmlformats.org/package/2006/relationships"><Relationship Id="rId3" Type="http://schemas.openxmlformats.org/officeDocument/2006/relationships/image" Target="../media/image39.png"/><Relationship Id="rId2" Type="http://schemas.openxmlformats.org/officeDocument/2006/relationships/image" Target="../media/image110.png"/><Relationship Id="rId1" Type="http://schemas.openxmlformats.org/officeDocument/2006/relationships/slideLayout" Target="../slideLayouts/slideLayout2.xml"/><Relationship Id="rId4" Type="http://schemas.openxmlformats.org/officeDocument/2006/relationships/image" Target="../media/image30.png"/></Relationships>
</file>

<file path=ppt/slides/_rels/slide32.xml.rels><?xml version="1.0" encoding="UTF-8" standalone="yes"?>
<Relationships xmlns="http://schemas.openxmlformats.org/package/2006/relationships"><Relationship Id="rId3" Type="http://schemas.openxmlformats.org/officeDocument/2006/relationships/image" Target="../media/image39.png"/><Relationship Id="rId2" Type="http://schemas.openxmlformats.org/officeDocument/2006/relationships/image" Target="../media/image25.png"/><Relationship Id="rId1" Type="http://schemas.openxmlformats.org/officeDocument/2006/relationships/slideLayout" Target="../slideLayouts/slideLayout2.xml"/><Relationship Id="rId4" Type="http://schemas.openxmlformats.org/officeDocument/2006/relationships/image" Target="../media/image24.png"/></Relationships>
</file>

<file path=ppt/slides/_rels/slide33.xml.rels><?xml version="1.0" encoding="UTF-8" standalone="yes"?>
<Relationships xmlns="http://schemas.openxmlformats.org/package/2006/relationships"><Relationship Id="rId3" Type="http://schemas.openxmlformats.org/officeDocument/2006/relationships/image" Target="../media/image40.png"/><Relationship Id="rId2" Type="http://schemas.openxmlformats.org/officeDocument/2006/relationships/image" Target="../media/image27.png"/><Relationship Id="rId1" Type="http://schemas.openxmlformats.org/officeDocument/2006/relationships/slideLayout" Target="../slideLayouts/slideLayout2.xml"/><Relationship Id="rId4" Type="http://schemas.openxmlformats.org/officeDocument/2006/relationships/image" Target="../media/image24.png"/></Relationships>
</file>

<file path=ppt/slides/_rels/slide34.xml.rels><?xml version="1.0" encoding="UTF-8" standalone="yes"?>
<Relationships xmlns="http://schemas.openxmlformats.org/package/2006/relationships"><Relationship Id="rId3" Type="http://schemas.openxmlformats.org/officeDocument/2006/relationships/image" Target="../media/image42.png"/><Relationship Id="rId2" Type="http://schemas.openxmlformats.org/officeDocument/2006/relationships/image" Target="../media/image41.png"/><Relationship Id="rId1" Type="http://schemas.openxmlformats.org/officeDocument/2006/relationships/slideLayout" Target="../slideLayouts/slideLayout2.xml"/><Relationship Id="rId4" Type="http://schemas.openxmlformats.org/officeDocument/2006/relationships/image" Target="../media/image38.png"/></Relationships>
</file>

<file path=ppt/slides/_rels/slide35.xml.rels><?xml version="1.0" encoding="UTF-8" standalone="yes"?>
<Relationships xmlns="http://schemas.openxmlformats.org/package/2006/relationships"><Relationship Id="rId3" Type="http://schemas.openxmlformats.org/officeDocument/2006/relationships/image" Target="../media/image44.png"/><Relationship Id="rId2" Type="http://schemas.openxmlformats.org/officeDocument/2006/relationships/image" Target="../media/image43.png"/><Relationship Id="rId1" Type="http://schemas.openxmlformats.org/officeDocument/2006/relationships/slideLayout" Target="../slideLayouts/slideLayout2.xml"/><Relationship Id="rId4" Type="http://schemas.openxmlformats.org/officeDocument/2006/relationships/image" Target="../media/image45.png"/></Relationships>
</file>

<file path=ppt/slides/_rels/slide36.xml.rels><?xml version="1.0" encoding="UTF-8" standalone="yes"?>
<Relationships xmlns="http://schemas.openxmlformats.org/package/2006/relationships"><Relationship Id="rId3" Type="http://schemas.openxmlformats.org/officeDocument/2006/relationships/image" Target="../media/image44.png"/><Relationship Id="rId2" Type="http://schemas.openxmlformats.org/officeDocument/2006/relationships/image" Target="../media/image46.png"/><Relationship Id="rId1" Type="http://schemas.openxmlformats.org/officeDocument/2006/relationships/slideLayout" Target="../slideLayouts/slideLayout2.xml"/><Relationship Id="rId4" Type="http://schemas.openxmlformats.org/officeDocument/2006/relationships/image" Target="../media/image310.png"/></Relationships>
</file>

<file path=ppt/slides/_rels/slide37.xml.rels><?xml version="1.0" encoding="UTF-8" standalone="yes"?>
<Relationships xmlns="http://schemas.openxmlformats.org/package/2006/relationships"><Relationship Id="rId3" Type="http://schemas.openxmlformats.org/officeDocument/2006/relationships/image" Target="../media/image44.png"/><Relationship Id="rId2" Type="http://schemas.openxmlformats.org/officeDocument/2006/relationships/image" Target="../media/image35.png"/><Relationship Id="rId1" Type="http://schemas.openxmlformats.org/officeDocument/2006/relationships/slideLayout" Target="../slideLayouts/slideLayout2.xml"/><Relationship Id="rId4" Type="http://schemas.openxmlformats.org/officeDocument/2006/relationships/image" Target="../media/image47.png"/></Relationships>
</file>

<file path=ppt/slides/_rels/slide38.xml.rels><?xml version="1.0" encoding="UTF-8" standalone="yes"?>
<Relationships xmlns="http://schemas.openxmlformats.org/package/2006/relationships"><Relationship Id="rId3" Type="http://schemas.openxmlformats.org/officeDocument/2006/relationships/image" Target="../media/image48.png"/><Relationship Id="rId2" Type="http://schemas.openxmlformats.org/officeDocument/2006/relationships/image" Target="../media/image31.png"/><Relationship Id="rId1" Type="http://schemas.openxmlformats.org/officeDocument/2006/relationships/slideLayout" Target="../slideLayouts/slideLayout2.xml"/><Relationship Id="rId4" Type="http://schemas.openxmlformats.org/officeDocument/2006/relationships/image" Target="../media/image45.png"/></Relationships>
</file>

<file path=ppt/slides/_rels/slide4.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image" Target="../media/image5.png"/><Relationship Id="rId7" Type="http://schemas.openxmlformats.org/officeDocument/2006/relationships/image" Target="../media/image13.png"/><Relationship Id="rId2" Type="http://schemas.openxmlformats.org/officeDocument/2006/relationships/image" Target="../media/image11.png"/><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7.png"/><Relationship Id="rId4" Type="http://schemas.openxmlformats.org/officeDocument/2006/relationships/image" Target="../media/image6.png"/><Relationship Id="rId9" Type="http://schemas.openxmlformats.org/officeDocument/2006/relationships/image" Target="../media/image15.png"/></Relationships>
</file>

<file path=ppt/slides/_rels/slide6.xml.rels><?xml version="1.0" encoding="UTF-8" standalone="yes"?>
<Relationships xmlns="http://schemas.openxmlformats.org/package/2006/relationships"><Relationship Id="rId3" Type="http://schemas.openxmlformats.org/officeDocument/2006/relationships/image" Target="../media/image210.png"/><Relationship Id="rId2" Type="http://schemas.openxmlformats.org/officeDocument/2006/relationships/image" Target="../media/image110.png"/><Relationship Id="rId1" Type="http://schemas.openxmlformats.org/officeDocument/2006/relationships/slideLayout" Target="../slideLayouts/slideLayout2.xml"/><Relationship Id="rId5" Type="http://schemas.openxmlformats.org/officeDocument/2006/relationships/image" Target="../media/image16.png"/><Relationship Id="rId4" Type="http://schemas.openxmlformats.org/officeDocument/2006/relationships/image" Target="../media/image310.png"/></Relationships>
</file>

<file path=ppt/slides/_rels/slide7.xml.rels><?xml version="1.0" encoding="UTF-8" standalone="yes"?>
<Relationships xmlns="http://schemas.openxmlformats.org/package/2006/relationships"><Relationship Id="rId3" Type="http://schemas.openxmlformats.org/officeDocument/2006/relationships/image" Target="../media/image210.png"/><Relationship Id="rId2" Type="http://schemas.openxmlformats.org/officeDocument/2006/relationships/image" Target="../media/image110.png"/><Relationship Id="rId1" Type="http://schemas.openxmlformats.org/officeDocument/2006/relationships/slideLayout" Target="../slideLayouts/slideLayout2.xml"/><Relationship Id="rId4" Type="http://schemas.openxmlformats.org/officeDocument/2006/relationships/image" Target="../media/image310.png"/></Relationships>
</file>

<file path=ppt/slides/_rels/slide8.xml.rels><?xml version="1.0" encoding="UTF-8" standalone="yes"?>
<Relationships xmlns="http://schemas.openxmlformats.org/package/2006/relationships"><Relationship Id="rId3" Type="http://schemas.openxmlformats.org/officeDocument/2006/relationships/image" Target="../media/image210.png"/><Relationship Id="rId2" Type="http://schemas.openxmlformats.org/officeDocument/2006/relationships/image" Target="../media/image110.png"/><Relationship Id="rId1" Type="http://schemas.openxmlformats.org/officeDocument/2006/relationships/slideLayout" Target="../slideLayouts/slideLayout2.xml"/><Relationship Id="rId4" Type="http://schemas.openxmlformats.org/officeDocument/2006/relationships/image" Target="../media/image310.png"/></Relationships>
</file>

<file path=ppt/slides/_rels/slide9.xml.rels><?xml version="1.0" encoding="UTF-8" standalone="yes"?>
<Relationships xmlns="http://schemas.openxmlformats.org/package/2006/relationships"><Relationship Id="rId3" Type="http://schemas.openxmlformats.org/officeDocument/2006/relationships/image" Target="../media/image210.png"/><Relationship Id="rId2" Type="http://schemas.openxmlformats.org/officeDocument/2006/relationships/image" Target="../media/image17.png"/><Relationship Id="rId1" Type="http://schemas.openxmlformats.org/officeDocument/2006/relationships/slideLayout" Target="../slideLayouts/slideLayout2.xml"/><Relationship Id="rId4" Type="http://schemas.openxmlformats.org/officeDocument/2006/relationships/image" Target="../media/image3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4F7BC2-FCE3-FDDF-5646-EDE0B88EFBCA}"/>
              </a:ext>
            </a:extLst>
          </p:cNvPr>
          <p:cNvSpPr>
            <a:spLocks noGrp="1"/>
          </p:cNvSpPr>
          <p:nvPr>
            <p:ph type="ctrTitle"/>
          </p:nvPr>
        </p:nvSpPr>
        <p:spPr/>
        <p:txBody>
          <a:bodyPr/>
          <a:lstStyle/>
          <a:p>
            <a:r>
              <a:rPr lang="en-GB" dirty="0"/>
              <a:t>Puzzling Perimeter - 2</a:t>
            </a:r>
          </a:p>
        </p:txBody>
      </p:sp>
      <p:sp>
        <p:nvSpPr>
          <p:cNvPr id="3" name="Subtitle 2">
            <a:extLst>
              <a:ext uri="{FF2B5EF4-FFF2-40B4-BE49-F238E27FC236}">
                <a16:creationId xmlns:a16="http://schemas.microsoft.com/office/drawing/2014/main" id="{78D0348C-6A58-D2C7-7E7E-4BD69737804B}"/>
              </a:ext>
            </a:extLst>
          </p:cNvPr>
          <p:cNvSpPr>
            <a:spLocks noGrp="1"/>
          </p:cNvSpPr>
          <p:nvPr>
            <p:ph type="subTitle" idx="1"/>
          </p:nvPr>
        </p:nvSpPr>
        <p:spPr/>
        <p:txBody>
          <a:bodyPr/>
          <a:lstStyle/>
          <a:p>
            <a:endParaRPr lang="en-GB" dirty="0"/>
          </a:p>
        </p:txBody>
      </p:sp>
    </p:spTree>
    <p:extLst>
      <p:ext uri="{BB962C8B-B14F-4D97-AF65-F5344CB8AC3E}">
        <p14:creationId xmlns:p14="http://schemas.microsoft.com/office/powerpoint/2010/main" val="14824111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D3458-6821-4B5B-39E9-49798F520B66}"/>
              </a:ext>
            </a:extLst>
          </p:cNvPr>
          <p:cNvSpPr>
            <a:spLocks noGrp="1"/>
          </p:cNvSpPr>
          <p:nvPr>
            <p:ph type="title"/>
          </p:nvPr>
        </p:nvSpPr>
        <p:spPr>
          <a:xfrm>
            <a:off x="838200" y="365125"/>
            <a:ext cx="10515600" cy="815975"/>
          </a:xfrm>
        </p:spPr>
        <p:txBody>
          <a:bodyPr/>
          <a:lstStyle/>
          <a:p>
            <a:pPr algn="ctr"/>
            <a:r>
              <a:rPr lang="en-GB" dirty="0">
                <a:latin typeface="Comic Sans MS" panose="030F0702030302020204" pitchFamily="66" charset="0"/>
              </a:rPr>
              <a:t>Puzzling Perimeter - 2</a:t>
            </a:r>
          </a:p>
        </p:txBody>
      </p:sp>
      <p:sp>
        <p:nvSpPr>
          <p:cNvPr id="4" name="Rectangle 3">
            <a:extLst>
              <a:ext uri="{FF2B5EF4-FFF2-40B4-BE49-F238E27FC236}">
                <a16:creationId xmlns:a16="http://schemas.microsoft.com/office/drawing/2014/main" id="{6C8BC547-F182-D28E-9BBE-ED0EAF8F06FE}"/>
              </a:ext>
            </a:extLst>
          </p:cNvPr>
          <p:cNvSpPr/>
          <p:nvPr/>
        </p:nvSpPr>
        <p:spPr>
          <a:xfrm>
            <a:off x="3471082" y="2711449"/>
            <a:ext cx="2581275" cy="600075"/>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4CEF12A8-8206-D36E-6661-E88C5FE3C1B8}"/>
              </a:ext>
            </a:extLst>
          </p:cNvPr>
          <p:cNvSpPr/>
          <p:nvPr/>
        </p:nvSpPr>
        <p:spPr>
          <a:xfrm>
            <a:off x="3471082" y="3111694"/>
            <a:ext cx="1600138" cy="1373867"/>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Rectangle 5">
            <a:extLst>
              <a:ext uri="{FF2B5EF4-FFF2-40B4-BE49-F238E27FC236}">
                <a16:creationId xmlns:a16="http://schemas.microsoft.com/office/drawing/2014/main" id="{132465A2-0344-6C58-A7BC-D35605D299B3}"/>
              </a:ext>
            </a:extLst>
          </p:cNvPr>
          <p:cNvSpPr/>
          <p:nvPr/>
        </p:nvSpPr>
        <p:spPr>
          <a:xfrm>
            <a:off x="3471081" y="4359275"/>
            <a:ext cx="4624359" cy="1047750"/>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Freeform: Shape 6">
            <a:extLst>
              <a:ext uri="{FF2B5EF4-FFF2-40B4-BE49-F238E27FC236}">
                <a16:creationId xmlns:a16="http://schemas.microsoft.com/office/drawing/2014/main" id="{7E86C185-B3B0-2219-9AB1-1FA1039C1E1A}"/>
              </a:ext>
            </a:extLst>
          </p:cNvPr>
          <p:cNvSpPr/>
          <p:nvPr/>
        </p:nvSpPr>
        <p:spPr>
          <a:xfrm>
            <a:off x="3470664" y="2706616"/>
            <a:ext cx="3037528" cy="2702257"/>
          </a:xfrm>
          <a:custGeom>
            <a:avLst/>
            <a:gdLst>
              <a:gd name="connsiteX0" fmla="*/ 0 w 4617493"/>
              <a:gd name="connsiteY0" fmla="*/ 4550 h 2702257"/>
              <a:gd name="connsiteX1" fmla="*/ 2593075 w 4617493"/>
              <a:gd name="connsiteY1" fmla="*/ 0 h 2702257"/>
              <a:gd name="connsiteX2" fmla="*/ 2593075 w 4617493"/>
              <a:gd name="connsiteY2" fmla="*/ 605051 h 2702257"/>
              <a:gd name="connsiteX3" fmla="*/ 1596789 w 4617493"/>
              <a:gd name="connsiteY3" fmla="*/ 609600 h 2702257"/>
              <a:gd name="connsiteX4" fmla="*/ 1596789 w 4617493"/>
              <a:gd name="connsiteY4" fmla="*/ 1646830 h 2702257"/>
              <a:gd name="connsiteX5" fmla="*/ 4617493 w 4617493"/>
              <a:gd name="connsiteY5" fmla="*/ 1646830 h 2702257"/>
              <a:gd name="connsiteX6" fmla="*/ 4617493 w 4617493"/>
              <a:gd name="connsiteY6" fmla="*/ 2702257 h 2702257"/>
              <a:gd name="connsiteX7" fmla="*/ 4550 w 4617493"/>
              <a:gd name="connsiteY7" fmla="*/ 2702257 h 2702257"/>
              <a:gd name="connsiteX8" fmla="*/ 0 w 4617493"/>
              <a:gd name="connsiteY8" fmla="*/ 4550 h 2702257"/>
              <a:gd name="connsiteX0" fmla="*/ 0 w 4617493"/>
              <a:gd name="connsiteY0" fmla="*/ 4550 h 2702257"/>
              <a:gd name="connsiteX1" fmla="*/ 2593075 w 4617493"/>
              <a:gd name="connsiteY1" fmla="*/ 0 h 2702257"/>
              <a:gd name="connsiteX2" fmla="*/ 2593075 w 4617493"/>
              <a:gd name="connsiteY2" fmla="*/ 605051 h 2702257"/>
              <a:gd name="connsiteX3" fmla="*/ 1006239 w 4617493"/>
              <a:gd name="connsiteY3" fmla="*/ 596900 h 2702257"/>
              <a:gd name="connsiteX4" fmla="*/ 1596789 w 4617493"/>
              <a:gd name="connsiteY4" fmla="*/ 1646830 h 2702257"/>
              <a:gd name="connsiteX5" fmla="*/ 4617493 w 4617493"/>
              <a:gd name="connsiteY5" fmla="*/ 1646830 h 2702257"/>
              <a:gd name="connsiteX6" fmla="*/ 4617493 w 4617493"/>
              <a:gd name="connsiteY6" fmla="*/ 2702257 h 2702257"/>
              <a:gd name="connsiteX7" fmla="*/ 4550 w 4617493"/>
              <a:gd name="connsiteY7" fmla="*/ 2702257 h 2702257"/>
              <a:gd name="connsiteX8" fmla="*/ 0 w 4617493"/>
              <a:gd name="connsiteY8" fmla="*/ 4550 h 2702257"/>
              <a:gd name="connsiteX0" fmla="*/ 0 w 4617493"/>
              <a:gd name="connsiteY0" fmla="*/ 4550 h 2702257"/>
              <a:gd name="connsiteX1" fmla="*/ 2593075 w 4617493"/>
              <a:gd name="connsiteY1" fmla="*/ 0 h 2702257"/>
              <a:gd name="connsiteX2" fmla="*/ 2593075 w 4617493"/>
              <a:gd name="connsiteY2" fmla="*/ 605051 h 2702257"/>
              <a:gd name="connsiteX3" fmla="*/ 1020361 w 4617493"/>
              <a:gd name="connsiteY3" fmla="*/ 607491 h 2702257"/>
              <a:gd name="connsiteX4" fmla="*/ 1596789 w 4617493"/>
              <a:gd name="connsiteY4" fmla="*/ 1646830 h 2702257"/>
              <a:gd name="connsiteX5" fmla="*/ 4617493 w 4617493"/>
              <a:gd name="connsiteY5" fmla="*/ 1646830 h 2702257"/>
              <a:gd name="connsiteX6" fmla="*/ 4617493 w 4617493"/>
              <a:gd name="connsiteY6" fmla="*/ 2702257 h 2702257"/>
              <a:gd name="connsiteX7" fmla="*/ 4550 w 4617493"/>
              <a:gd name="connsiteY7" fmla="*/ 2702257 h 2702257"/>
              <a:gd name="connsiteX8" fmla="*/ 0 w 4617493"/>
              <a:gd name="connsiteY8" fmla="*/ 4550 h 2702257"/>
              <a:gd name="connsiteX0" fmla="*/ 0 w 4617493"/>
              <a:gd name="connsiteY0" fmla="*/ 4550 h 2702257"/>
              <a:gd name="connsiteX1" fmla="*/ 2593075 w 4617493"/>
              <a:gd name="connsiteY1" fmla="*/ 0 h 2702257"/>
              <a:gd name="connsiteX2" fmla="*/ 2593075 w 4617493"/>
              <a:gd name="connsiteY2" fmla="*/ 605051 h 2702257"/>
              <a:gd name="connsiteX3" fmla="*/ 1020361 w 4617493"/>
              <a:gd name="connsiteY3" fmla="*/ 607491 h 2702257"/>
              <a:gd name="connsiteX4" fmla="*/ 1028378 w 4617493"/>
              <a:gd name="connsiteY4" fmla="*/ 1643300 h 2702257"/>
              <a:gd name="connsiteX5" fmla="*/ 4617493 w 4617493"/>
              <a:gd name="connsiteY5" fmla="*/ 1646830 h 2702257"/>
              <a:gd name="connsiteX6" fmla="*/ 4617493 w 4617493"/>
              <a:gd name="connsiteY6" fmla="*/ 2702257 h 2702257"/>
              <a:gd name="connsiteX7" fmla="*/ 4550 w 4617493"/>
              <a:gd name="connsiteY7" fmla="*/ 2702257 h 2702257"/>
              <a:gd name="connsiteX8" fmla="*/ 0 w 4617493"/>
              <a:gd name="connsiteY8" fmla="*/ 4550 h 2702257"/>
              <a:gd name="connsiteX0" fmla="*/ 0 w 4617493"/>
              <a:gd name="connsiteY0" fmla="*/ 4550 h 2702257"/>
              <a:gd name="connsiteX1" fmla="*/ 2593075 w 4617493"/>
              <a:gd name="connsiteY1" fmla="*/ 0 h 2702257"/>
              <a:gd name="connsiteX2" fmla="*/ 2593075 w 4617493"/>
              <a:gd name="connsiteY2" fmla="*/ 605051 h 2702257"/>
              <a:gd name="connsiteX3" fmla="*/ 1020361 w 4617493"/>
              <a:gd name="connsiteY3" fmla="*/ 607491 h 2702257"/>
              <a:gd name="connsiteX4" fmla="*/ 1028378 w 4617493"/>
              <a:gd name="connsiteY4" fmla="*/ 1643300 h 2702257"/>
              <a:gd name="connsiteX5" fmla="*/ 4045552 w 4617493"/>
              <a:gd name="connsiteY5" fmla="*/ 1646830 h 2702257"/>
              <a:gd name="connsiteX6" fmla="*/ 4617493 w 4617493"/>
              <a:gd name="connsiteY6" fmla="*/ 2702257 h 2702257"/>
              <a:gd name="connsiteX7" fmla="*/ 4550 w 4617493"/>
              <a:gd name="connsiteY7" fmla="*/ 2702257 h 2702257"/>
              <a:gd name="connsiteX8" fmla="*/ 0 w 4617493"/>
              <a:gd name="connsiteY8" fmla="*/ 4550 h 2702257"/>
              <a:gd name="connsiteX0" fmla="*/ 0 w 4056143"/>
              <a:gd name="connsiteY0" fmla="*/ 4550 h 2709318"/>
              <a:gd name="connsiteX1" fmla="*/ 2593075 w 4056143"/>
              <a:gd name="connsiteY1" fmla="*/ 0 h 2709318"/>
              <a:gd name="connsiteX2" fmla="*/ 2593075 w 4056143"/>
              <a:gd name="connsiteY2" fmla="*/ 605051 h 2709318"/>
              <a:gd name="connsiteX3" fmla="*/ 1020361 w 4056143"/>
              <a:gd name="connsiteY3" fmla="*/ 607491 h 2709318"/>
              <a:gd name="connsiteX4" fmla="*/ 1028378 w 4056143"/>
              <a:gd name="connsiteY4" fmla="*/ 1643300 h 2709318"/>
              <a:gd name="connsiteX5" fmla="*/ 4045552 w 4056143"/>
              <a:gd name="connsiteY5" fmla="*/ 1646830 h 2709318"/>
              <a:gd name="connsiteX6" fmla="*/ 4056143 w 4056143"/>
              <a:gd name="connsiteY6" fmla="*/ 2709318 h 2709318"/>
              <a:gd name="connsiteX7" fmla="*/ 4550 w 4056143"/>
              <a:gd name="connsiteY7" fmla="*/ 2702257 h 2709318"/>
              <a:gd name="connsiteX8" fmla="*/ 0 w 4056143"/>
              <a:gd name="connsiteY8" fmla="*/ 4550 h 2709318"/>
              <a:gd name="connsiteX0" fmla="*/ 0 w 4056143"/>
              <a:gd name="connsiteY0" fmla="*/ 4550 h 2709318"/>
              <a:gd name="connsiteX1" fmla="*/ 2593075 w 4056143"/>
              <a:gd name="connsiteY1" fmla="*/ 0 h 2709318"/>
              <a:gd name="connsiteX2" fmla="*/ 2593075 w 4056143"/>
              <a:gd name="connsiteY2" fmla="*/ 605051 h 2709318"/>
              <a:gd name="connsiteX3" fmla="*/ 1328 w 4056143"/>
              <a:gd name="connsiteY3" fmla="*/ 602942 h 2709318"/>
              <a:gd name="connsiteX4" fmla="*/ 1028378 w 4056143"/>
              <a:gd name="connsiteY4" fmla="*/ 1643300 h 2709318"/>
              <a:gd name="connsiteX5" fmla="*/ 4045552 w 4056143"/>
              <a:gd name="connsiteY5" fmla="*/ 1646830 h 2709318"/>
              <a:gd name="connsiteX6" fmla="*/ 4056143 w 4056143"/>
              <a:gd name="connsiteY6" fmla="*/ 2709318 h 2709318"/>
              <a:gd name="connsiteX7" fmla="*/ 4550 w 4056143"/>
              <a:gd name="connsiteY7" fmla="*/ 2702257 h 2709318"/>
              <a:gd name="connsiteX8" fmla="*/ 0 w 4056143"/>
              <a:gd name="connsiteY8" fmla="*/ 4550 h 2709318"/>
              <a:gd name="connsiteX0" fmla="*/ 417 w 4056560"/>
              <a:gd name="connsiteY0" fmla="*/ 4550 h 2709318"/>
              <a:gd name="connsiteX1" fmla="*/ 2593492 w 4056560"/>
              <a:gd name="connsiteY1" fmla="*/ 0 h 2709318"/>
              <a:gd name="connsiteX2" fmla="*/ 2593492 w 4056560"/>
              <a:gd name="connsiteY2" fmla="*/ 605051 h 2709318"/>
              <a:gd name="connsiteX3" fmla="*/ 1745 w 4056560"/>
              <a:gd name="connsiteY3" fmla="*/ 602942 h 2709318"/>
              <a:gd name="connsiteX4" fmla="*/ 664 w 4056560"/>
              <a:gd name="connsiteY4" fmla="*/ 1647849 h 2709318"/>
              <a:gd name="connsiteX5" fmla="*/ 4045969 w 4056560"/>
              <a:gd name="connsiteY5" fmla="*/ 1646830 h 2709318"/>
              <a:gd name="connsiteX6" fmla="*/ 4056560 w 4056560"/>
              <a:gd name="connsiteY6" fmla="*/ 2709318 h 2709318"/>
              <a:gd name="connsiteX7" fmla="*/ 4967 w 4056560"/>
              <a:gd name="connsiteY7" fmla="*/ 2702257 h 2709318"/>
              <a:gd name="connsiteX8" fmla="*/ 417 w 4056560"/>
              <a:gd name="connsiteY8" fmla="*/ 4550 h 2709318"/>
              <a:gd name="connsiteX0" fmla="*/ 417 w 4045969"/>
              <a:gd name="connsiteY0" fmla="*/ 4550 h 2702257"/>
              <a:gd name="connsiteX1" fmla="*/ 2593492 w 4045969"/>
              <a:gd name="connsiteY1" fmla="*/ 0 h 2702257"/>
              <a:gd name="connsiteX2" fmla="*/ 2593492 w 4045969"/>
              <a:gd name="connsiteY2" fmla="*/ 605051 h 2702257"/>
              <a:gd name="connsiteX3" fmla="*/ 1745 w 4045969"/>
              <a:gd name="connsiteY3" fmla="*/ 602942 h 2702257"/>
              <a:gd name="connsiteX4" fmla="*/ 664 w 4045969"/>
              <a:gd name="connsiteY4" fmla="*/ 1647849 h 2702257"/>
              <a:gd name="connsiteX5" fmla="*/ 4045969 w 4045969"/>
              <a:gd name="connsiteY5" fmla="*/ 1646830 h 2702257"/>
              <a:gd name="connsiteX6" fmla="*/ 3042077 w 4045969"/>
              <a:gd name="connsiteY6" fmla="*/ 2686572 h 2702257"/>
              <a:gd name="connsiteX7" fmla="*/ 4967 w 4045969"/>
              <a:gd name="connsiteY7" fmla="*/ 2702257 h 2702257"/>
              <a:gd name="connsiteX8" fmla="*/ 417 w 4045969"/>
              <a:gd name="connsiteY8" fmla="*/ 4550 h 2702257"/>
              <a:gd name="connsiteX0" fmla="*/ 417 w 4045969"/>
              <a:gd name="connsiteY0" fmla="*/ 4550 h 2702257"/>
              <a:gd name="connsiteX1" fmla="*/ 2593492 w 4045969"/>
              <a:gd name="connsiteY1" fmla="*/ 0 h 2702257"/>
              <a:gd name="connsiteX2" fmla="*/ 2593492 w 4045969"/>
              <a:gd name="connsiteY2" fmla="*/ 605051 h 2702257"/>
              <a:gd name="connsiteX3" fmla="*/ 1745 w 4045969"/>
              <a:gd name="connsiteY3" fmla="*/ 602942 h 2702257"/>
              <a:gd name="connsiteX4" fmla="*/ 664 w 4045969"/>
              <a:gd name="connsiteY4" fmla="*/ 1647849 h 2702257"/>
              <a:gd name="connsiteX5" fmla="*/ 4045969 w 4045969"/>
              <a:gd name="connsiteY5" fmla="*/ 1646830 h 2702257"/>
              <a:gd name="connsiteX6" fmla="*/ 3037528 w 4045969"/>
              <a:gd name="connsiteY6" fmla="*/ 2695671 h 2702257"/>
              <a:gd name="connsiteX7" fmla="*/ 4967 w 4045969"/>
              <a:gd name="connsiteY7" fmla="*/ 2702257 h 2702257"/>
              <a:gd name="connsiteX8" fmla="*/ 417 w 4045969"/>
              <a:gd name="connsiteY8" fmla="*/ 4550 h 2702257"/>
              <a:gd name="connsiteX0" fmla="*/ 417 w 3037528"/>
              <a:gd name="connsiteY0" fmla="*/ 4550 h 2702257"/>
              <a:gd name="connsiteX1" fmla="*/ 2593492 w 3037528"/>
              <a:gd name="connsiteY1" fmla="*/ 0 h 2702257"/>
              <a:gd name="connsiteX2" fmla="*/ 2593492 w 3037528"/>
              <a:gd name="connsiteY2" fmla="*/ 605051 h 2702257"/>
              <a:gd name="connsiteX3" fmla="*/ 1745 w 3037528"/>
              <a:gd name="connsiteY3" fmla="*/ 602942 h 2702257"/>
              <a:gd name="connsiteX4" fmla="*/ 664 w 3037528"/>
              <a:gd name="connsiteY4" fmla="*/ 1647849 h 2702257"/>
              <a:gd name="connsiteX5" fmla="*/ 3031485 w 3037528"/>
              <a:gd name="connsiteY5" fmla="*/ 1637732 h 2702257"/>
              <a:gd name="connsiteX6" fmla="*/ 3037528 w 3037528"/>
              <a:gd name="connsiteY6" fmla="*/ 2695671 h 2702257"/>
              <a:gd name="connsiteX7" fmla="*/ 4967 w 3037528"/>
              <a:gd name="connsiteY7" fmla="*/ 2702257 h 2702257"/>
              <a:gd name="connsiteX8" fmla="*/ 417 w 3037528"/>
              <a:gd name="connsiteY8" fmla="*/ 4550 h 2702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37528" h="2702257">
                <a:moveTo>
                  <a:pt x="417" y="4550"/>
                </a:moveTo>
                <a:lnTo>
                  <a:pt x="2593492" y="0"/>
                </a:lnTo>
                <a:lnTo>
                  <a:pt x="2593492" y="605051"/>
                </a:lnTo>
                <a:lnTo>
                  <a:pt x="1745" y="602942"/>
                </a:lnTo>
                <a:cubicBezTo>
                  <a:pt x="4417" y="948212"/>
                  <a:pt x="-2008" y="1302579"/>
                  <a:pt x="664" y="1647849"/>
                </a:cubicBezTo>
                <a:lnTo>
                  <a:pt x="3031485" y="1637732"/>
                </a:lnTo>
                <a:cubicBezTo>
                  <a:pt x="3033499" y="1990378"/>
                  <a:pt x="3035514" y="2343025"/>
                  <a:pt x="3037528" y="2695671"/>
                </a:cubicBezTo>
                <a:lnTo>
                  <a:pt x="4967" y="2702257"/>
                </a:lnTo>
                <a:cubicBezTo>
                  <a:pt x="3450" y="1803021"/>
                  <a:pt x="1934" y="903786"/>
                  <a:pt x="417" y="4550"/>
                </a:cubicBezTo>
                <a:close/>
              </a:path>
            </a:pathLst>
          </a:custGeom>
          <a:noFill/>
          <a:ln w="285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4" name="Straight Arrow Connector 13">
            <a:extLst>
              <a:ext uri="{FF2B5EF4-FFF2-40B4-BE49-F238E27FC236}">
                <a16:creationId xmlns:a16="http://schemas.microsoft.com/office/drawing/2014/main" id="{79CC9AD2-F84D-6F9C-472B-9560937A553E}"/>
              </a:ext>
            </a:extLst>
          </p:cNvPr>
          <p:cNvCxnSpPr>
            <a:cxnSpLocks/>
          </p:cNvCxnSpPr>
          <p:nvPr/>
        </p:nvCxnSpPr>
        <p:spPr>
          <a:xfrm>
            <a:off x="3116908" y="2706618"/>
            <a:ext cx="0" cy="2703885"/>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DA87945C-1F52-9654-D518-DB3F390B6C96}"/>
              </a:ext>
            </a:extLst>
          </p:cNvPr>
          <p:cNvCxnSpPr>
            <a:cxnSpLocks/>
          </p:cNvCxnSpPr>
          <p:nvPr/>
        </p:nvCxnSpPr>
        <p:spPr>
          <a:xfrm>
            <a:off x="3471082" y="2435606"/>
            <a:ext cx="2581275" cy="0"/>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FDE8C62C-BCE7-A840-83E5-FAB962DFD655}"/>
                  </a:ext>
                </a:extLst>
              </p:cNvPr>
              <p:cNvSpPr txBox="1"/>
              <p:nvPr/>
            </p:nvSpPr>
            <p:spPr>
              <a:xfrm>
                <a:off x="2870421" y="3896029"/>
                <a:ext cx="494046" cy="369332"/>
              </a:xfrm>
              <a:prstGeom prst="rect">
                <a:avLst/>
              </a:prstGeom>
              <a:solidFill>
                <a:schemeClr val="bg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i="1" dirty="0" smtClean="0">
                          <a:latin typeface="Cambria Math" panose="02040503050406030204" pitchFamily="18" charset="0"/>
                        </a:rPr>
                        <m:t>18</m:t>
                      </m:r>
                    </m:oMath>
                  </m:oMathPara>
                </a14:m>
                <a:endParaRPr lang="en-GB" dirty="0"/>
              </a:p>
            </p:txBody>
          </p:sp>
        </mc:Choice>
        <mc:Fallback xmlns="">
          <p:sp>
            <p:nvSpPr>
              <p:cNvPr id="9" name="TextBox 8">
                <a:extLst>
                  <a:ext uri="{FF2B5EF4-FFF2-40B4-BE49-F238E27FC236}">
                    <a16:creationId xmlns:a16="http://schemas.microsoft.com/office/drawing/2014/main" id="{FDE8C62C-BCE7-A840-83E5-FAB962DFD655}"/>
                  </a:ext>
                </a:extLst>
              </p:cNvPr>
              <p:cNvSpPr txBox="1">
                <a:spLocks noRot="1" noChangeAspect="1" noMove="1" noResize="1" noEditPoints="1" noAdjustHandles="1" noChangeArrowheads="1" noChangeShapeType="1" noTextEdit="1"/>
              </p:cNvSpPr>
              <p:nvPr/>
            </p:nvSpPr>
            <p:spPr>
              <a:xfrm>
                <a:off x="2870421" y="3896029"/>
                <a:ext cx="494046" cy="369332"/>
              </a:xfrm>
              <a:prstGeom prst="rect">
                <a:avLst/>
              </a:prstGeom>
              <a:blipFill>
                <a:blip r:embed="rId2"/>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F458072C-37A7-56C8-4719-241A1F1EC6D5}"/>
                  </a:ext>
                </a:extLst>
              </p:cNvPr>
              <p:cNvSpPr txBox="1"/>
              <p:nvPr/>
            </p:nvSpPr>
            <p:spPr>
              <a:xfrm>
                <a:off x="4514696" y="2250940"/>
                <a:ext cx="494046" cy="369332"/>
              </a:xfrm>
              <a:prstGeom prst="rect">
                <a:avLst/>
              </a:prstGeom>
              <a:solidFill>
                <a:schemeClr val="bg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i="1" dirty="0" smtClean="0">
                          <a:latin typeface="Cambria Math" panose="02040503050406030204" pitchFamily="18" charset="0"/>
                        </a:rPr>
                        <m:t>1</m:t>
                      </m:r>
                      <m:r>
                        <a:rPr lang="en-GB" b="0" i="1" dirty="0" smtClean="0">
                          <a:latin typeface="Cambria Math" panose="02040503050406030204" pitchFamily="18" charset="0"/>
                        </a:rPr>
                        <m:t>4</m:t>
                      </m:r>
                    </m:oMath>
                  </m:oMathPara>
                </a14:m>
                <a:endParaRPr lang="en-GB" dirty="0"/>
              </a:p>
            </p:txBody>
          </p:sp>
        </mc:Choice>
        <mc:Fallback xmlns="">
          <p:sp>
            <p:nvSpPr>
              <p:cNvPr id="11" name="TextBox 10">
                <a:extLst>
                  <a:ext uri="{FF2B5EF4-FFF2-40B4-BE49-F238E27FC236}">
                    <a16:creationId xmlns:a16="http://schemas.microsoft.com/office/drawing/2014/main" id="{F458072C-37A7-56C8-4719-241A1F1EC6D5}"/>
                  </a:ext>
                </a:extLst>
              </p:cNvPr>
              <p:cNvSpPr txBox="1">
                <a:spLocks noRot="1" noChangeAspect="1" noMove="1" noResize="1" noEditPoints="1" noAdjustHandles="1" noChangeArrowheads="1" noChangeShapeType="1" noTextEdit="1"/>
              </p:cNvSpPr>
              <p:nvPr/>
            </p:nvSpPr>
            <p:spPr>
              <a:xfrm>
                <a:off x="4514696" y="2250940"/>
                <a:ext cx="494046" cy="369332"/>
              </a:xfrm>
              <a:prstGeom prst="rect">
                <a:avLst/>
              </a:prstGeom>
              <a:blipFill>
                <a:blip r:embed="rId3"/>
                <a:stretch>
                  <a:fillRect/>
                </a:stretch>
              </a:blipFill>
            </p:spPr>
            <p:txBody>
              <a:bodyPr/>
              <a:lstStyle/>
              <a:p>
                <a:r>
                  <a:rPr lang="en-GB">
                    <a:noFill/>
                  </a:rPr>
                  <a:t> </a:t>
                </a:r>
              </a:p>
            </p:txBody>
          </p:sp>
        </mc:Fallback>
      </mc:AlternateContent>
      <p:cxnSp>
        <p:nvCxnSpPr>
          <p:cNvPr id="12" name="Straight Connector 11">
            <a:extLst>
              <a:ext uri="{FF2B5EF4-FFF2-40B4-BE49-F238E27FC236}">
                <a16:creationId xmlns:a16="http://schemas.microsoft.com/office/drawing/2014/main" id="{4D0849C5-6D67-EE47-5BF7-B333560F4BE8}"/>
              </a:ext>
            </a:extLst>
          </p:cNvPr>
          <p:cNvCxnSpPr/>
          <p:nvPr/>
        </p:nvCxnSpPr>
        <p:spPr>
          <a:xfrm>
            <a:off x="5068135" y="3311524"/>
            <a:ext cx="0" cy="1038393"/>
          </a:xfrm>
          <a:prstGeom prst="line">
            <a:avLst/>
          </a:prstGeom>
          <a:ln w="28575">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54039C61-FC65-9DA7-7785-10BE2960D5D2}"/>
              </a:ext>
            </a:extLst>
          </p:cNvPr>
          <p:cNvCxnSpPr/>
          <p:nvPr/>
        </p:nvCxnSpPr>
        <p:spPr>
          <a:xfrm>
            <a:off x="8090698" y="4368632"/>
            <a:ext cx="0" cy="1038393"/>
          </a:xfrm>
          <a:prstGeom prst="line">
            <a:avLst/>
          </a:prstGeom>
          <a:ln w="28575">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4627FA0F-2C17-21A4-99B3-D071C5C7E148}"/>
              </a:ext>
            </a:extLst>
          </p:cNvPr>
          <p:cNvCxnSpPr>
            <a:cxnSpLocks/>
          </p:cNvCxnSpPr>
          <p:nvPr/>
        </p:nvCxnSpPr>
        <p:spPr>
          <a:xfrm flipH="1" flipV="1">
            <a:off x="6502112" y="4344375"/>
            <a:ext cx="1588586" cy="10161"/>
          </a:xfrm>
          <a:prstGeom prst="line">
            <a:avLst/>
          </a:prstGeom>
          <a:ln w="28575">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2EC44346-68EF-ADF7-572B-B31B18B876D0}"/>
              </a:ext>
            </a:extLst>
          </p:cNvPr>
          <p:cNvCxnSpPr>
            <a:cxnSpLocks/>
            <a:endCxn id="7" idx="3"/>
          </p:cNvCxnSpPr>
          <p:nvPr/>
        </p:nvCxnSpPr>
        <p:spPr>
          <a:xfrm flipH="1" flipV="1">
            <a:off x="3472409" y="3309558"/>
            <a:ext cx="1587473" cy="6952"/>
          </a:xfrm>
          <a:prstGeom prst="line">
            <a:avLst/>
          </a:prstGeom>
          <a:ln w="28575">
            <a:solidFill>
              <a:schemeClr val="accent6">
                <a:lumMod val="50000"/>
              </a:schemeClr>
            </a:solidFill>
            <a:prstDash val="soli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8" name="Content Placeholder 2">
                <a:extLst>
                  <a:ext uri="{FF2B5EF4-FFF2-40B4-BE49-F238E27FC236}">
                    <a16:creationId xmlns:a16="http://schemas.microsoft.com/office/drawing/2014/main" id="{719CAB0A-413B-C563-24E6-B7A515486CB8}"/>
                  </a:ext>
                </a:extLst>
              </p:cNvPr>
              <p:cNvSpPr txBox="1">
                <a:spLocks/>
              </p:cNvSpPr>
              <p:nvPr/>
            </p:nvSpPr>
            <p:spPr>
              <a:xfrm>
                <a:off x="8304589" y="2101747"/>
                <a:ext cx="3738776" cy="1722830"/>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50000"/>
                  </a:lnSpc>
                  <a:buFont typeface="Arial" panose="020B0604020202020204" pitchFamily="34" charset="0"/>
                  <a:buNone/>
                </a:pPr>
                <a:r>
                  <a:rPr lang="en-GB" sz="2000" dirty="0">
                    <a:latin typeface="Comic Sans MS" panose="030F0702030302020204" pitchFamily="66" charset="0"/>
                  </a:rPr>
                  <a:t>Now it becomes obvious that the perimeter is:</a:t>
                </a:r>
              </a:p>
              <a:p>
                <a:pPr marL="0" indent="0">
                  <a:lnSpc>
                    <a:spcPct val="150000"/>
                  </a:lnSpc>
                  <a:buFont typeface="Arial" panose="020B0604020202020204" pitchFamily="34" charset="0"/>
                  <a:buNone/>
                </a:pPr>
                <a14:m>
                  <m:oMathPara xmlns:m="http://schemas.openxmlformats.org/officeDocument/2006/math">
                    <m:oMathParaPr>
                      <m:jc m:val="centerGroup"/>
                    </m:oMathParaPr>
                    <m:oMath xmlns:m="http://schemas.openxmlformats.org/officeDocument/2006/math">
                      <m:r>
                        <a:rPr lang="en-GB" sz="2000" i="1" dirty="0" smtClean="0">
                          <a:latin typeface="Cambria Math" panose="02040503050406030204" pitchFamily="18" charset="0"/>
                        </a:rPr>
                        <m:t>36+14+14+16+16=96</m:t>
                      </m:r>
                    </m:oMath>
                  </m:oMathPara>
                </a14:m>
                <a:endParaRPr lang="en-GB" sz="2000" dirty="0">
                  <a:latin typeface="Comic Sans MS" panose="030F0702030302020204" pitchFamily="66" charset="0"/>
                </a:endParaRPr>
              </a:p>
            </p:txBody>
          </p:sp>
        </mc:Choice>
        <mc:Fallback xmlns="">
          <p:sp>
            <p:nvSpPr>
              <p:cNvPr id="28" name="Content Placeholder 2">
                <a:extLst>
                  <a:ext uri="{FF2B5EF4-FFF2-40B4-BE49-F238E27FC236}">
                    <a16:creationId xmlns:a16="http://schemas.microsoft.com/office/drawing/2014/main" id="{719CAB0A-413B-C563-24E6-B7A515486CB8}"/>
                  </a:ext>
                </a:extLst>
              </p:cNvPr>
              <p:cNvSpPr txBox="1">
                <a:spLocks noRot="1" noChangeAspect="1" noMove="1" noResize="1" noEditPoints="1" noAdjustHandles="1" noChangeArrowheads="1" noChangeShapeType="1" noTextEdit="1"/>
              </p:cNvSpPr>
              <p:nvPr/>
            </p:nvSpPr>
            <p:spPr>
              <a:xfrm>
                <a:off x="8304589" y="2101747"/>
                <a:ext cx="3738776" cy="1722830"/>
              </a:xfrm>
              <a:prstGeom prst="rect">
                <a:avLst/>
              </a:prstGeom>
              <a:blipFill>
                <a:blip r:embed="rId4"/>
                <a:stretch>
                  <a:fillRect l="-1629"/>
                </a:stretch>
              </a:blipFill>
            </p:spPr>
            <p:txBody>
              <a:bodyPr/>
              <a:lstStyle/>
              <a:p>
                <a:r>
                  <a:rPr lang="en-GB">
                    <a:noFill/>
                  </a:rPr>
                  <a:t> </a:t>
                </a:r>
              </a:p>
            </p:txBody>
          </p:sp>
        </mc:Fallback>
      </mc:AlternateContent>
      <p:cxnSp>
        <p:nvCxnSpPr>
          <p:cNvPr id="19" name="Straight Connector 18">
            <a:extLst>
              <a:ext uri="{FF2B5EF4-FFF2-40B4-BE49-F238E27FC236}">
                <a16:creationId xmlns:a16="http://schemas.microsoft.com/office/drawing/2014/main" id="{1F3979DB-468A-3855-F7B7-F920FA625EB9}"/>
              </a:ext>
            </a:extLst>
          </p:cNvPr>
          <p:cNvCxnSpPr>
            <a:cxnSpLocks/>
          </p:cNvCxnSpPr>
          <p:nvPr/>
        </p:nvCxnSpPr>
        <p:spPr>
          <a:xfrm flipH="1" flipV="1">
            <a:off x="6507969" y="5409156"/>
            <a:ext cx="1587472" cy="6951"/>
          </a:xfrm>
          <a:prstGeom prst="line">
            <a:avLst/>
          </a:prstGeom>
          <a:ln w="28575">
            <a:solidFill>
              <a:srgbClr val="FF0000"/>
            </a:solidFill>
            <a:prstDash val="solid"/>
          </a:ln>
        </p:spPr>
        <p:style>
          <a:lnRef idx="1">
            <a:schemeClr val="accent1"/>
          </a:lnRef>
          <a:fillRef idx="0">
            <a:schemeClr val="accent1"/>
          </a:fillRef>
          <a:effectRef idx="0">
            <a:schemeClr val="accent1"/>
          </a:effectRef>
          <a:fontRef idx="minor">
            <a:schemeClr val="tx1"/>
          </a:fontRef>
        </p:style>
      </p:cxnSp>
      <p:grpSp>
        <p:nvGrpSpPr>
          <p:cNvPr id="27" name="Group 26">
            <a:extLst>
              <a:ext uri="{FF2B5EF4-FFF2-40B4-BE49-F238E27FC236}">
                <a16:creationId xmlns:a16="http://schemas.microsoft.com/office/drawing/2014/main" id="{1BD5F595-E359-0EF5-D89E-15E92B21B4E7}"/>
              </a:ext>
            </a:extLst>
          </p:cNvPr>
          <p:cNvGrpSpPr/>
          <p:nvPr/>
        </p:nvGrpSpPr>
        <p:grpSpPr>
          <a:xfrm>
            <a:off x="3479652" y="3896029"/>
            <a:ext cx="3028949" cy="369332"/>
            <a:chOff x="5068135" y="3896029"/>
            <a:chExt cx="3028949" cy="369332"/>
          </a:xfrm>
        </p:grpSpPr>
        <p:cxnSp>
          <p:nvCxnSpPr>
            <p:cNvPr id="13" name="Straight Arrow Connector 12">
              <a:extLst>
                <a:ext uri="{FF2B5EF4-FFF2-40B4-BE49-F238E27FC236}">
                  <a16:creationId xmlns:a16="http://schemas.microsoft.com/office/drawing/2014/main" id="{DD783C26-83E9-5C6B-D095-47E729A310CC}"/>
                </a:ext>
              </a:extLst>
            </p:cNvPr>
            <p:cNvCxnSpPr/>
            <p:nvPr/>
          </p:nvCxnSpPr>
          <p:spPr>
            <a:xfrm>
              <a:off x="5068135" y="4080695"/>
              <a:ext cx="3028949" cy="0"/>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961F59AD-9BC6-2B01-EE8D-A3DB371D1FAD}"/>
                    </a:ext>
                  </a:extLst>
                </p:cNvPr>
                <p:cNvSpPr txBox="1"/>
                <p:nvPr/>
              </p:nvSpPr>
              <p:spPr>
                <a:xfrm>
                  <a:off x="6340458" y="3896029"/>
                  <a:ext cx="494046"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i="1" dirty="0" smtClean="0">
                            <a:latin typeface="Cambria Math" panose="02040503050406030204" pitchFamily="18" charset="0"/>
                          </a:rPr>
                          <m:t>1</m:t>
                        </m:r>
                        <m:r>
                          <a:rPr lang="en-GB" b="0" i="1" dirty="0" smtClean="0">
                            <a:latin typeface="Cambria Math" panose="02040503050406030204" pitchFamily="18" charset="0"/>
                          </a:rPr>
                          <m:t>6</m:t>
                        </m:r>
                      </m:oMath>
                    </m:oMathPara>
                  </a14:m>
                  <a:endParaRPr lang="en-GB" dirty="0"/>
                </a:p>
              </p:txBody>
            </p:sp>
          </mc:Choice>
          <mc:Fallback xmlns="">
            <p:sp>
              <p:nvSpPr>
                <p:cNvPr id="10" name="TextBox 9">
                  <a:extLst>
                    <a:ext uri="{FF2B5EF4-FFF2-40B4-BE49-F238E27FC236}">
                      <a16:creationId xmlns:a16="http://schemas.microsoft.com/office/drawing/2014/main" id="{961F59AD-9BC6-2B01-EE8D-A3DB371D1FAD}"/>
                    </a:ext>
                  </a:extLst>
                </p:cNvPr>
                <p:cNvSpPr txBox="1">
                  <a:spLocks noRot="1" noChangeAspect="1" noMove="1" noResize="1" noEditPoints="1" noAdjustHandles="1" noChangeArrowheads="1" noChangeShapeType="1" noTextEdit="1"/>
                </p:cNvSpPr>
                <p:nvPr/>
              </p:nvSpPr>
              <p:spPr>
                <a:xfrm>
                  <a:off x="6340458" y="3896029"/>
                  <a:ext cx="494046" cy="369332"/>
                </a:xfrm>
                <a:prstGeom prst="rect">
                  <a:avLst/>
                </a:prstGeom>
                <a:blipFill>
                  <a:blip r:embed="rId5"/>
                  <a:stretch>
                    <a:fillRect/>
                  </a:stretch>
                </a:blipFill>
              </p:spPr>
              <p:txBody>
                <a:bodyPr/>
                <a:lstStyle/>
                <a:p>
                  <a:r>
                    <a:rPr lang="en-GB">
                      <a:noFill/>
                    </a:rPr>
                    <a:t> </a:t>
                  </a:r>
                </a:p>
              </p:txBody>
            </p:sp>
          </mc:Fallback>
        </mc:AlternateContent>
      </p:grpSp>
      <p:grpSp>
        <p:nvGrpSpPr>
          <p:cNvPr id="33" name="Group 32">
            <a:extLst>
              <a:ext uri="{FF2B5EF4-FFF2-40B4-BE49-F238E27FC236}">
                <a16:creationId xmlns:a16="http://schemas.microsoft.com/office/drawing/2014/main" id="{2876C45B-FAF4-4AE9-F69E-4A32D1A9E919}"/>
              </a:ext>
            </a:extLst>
          </p:cNvPr>
          <p:cNvGrpSpPr/>
          <p:nvPr/>
        </p:nvGrpSpPr>
        <p:grpSpPr>
          <a:xfrm>
            <a:off x="4198786" y="2877693"/>
            <a:ext cx="2396807" cy="704671"/>
            <a:chOff x="4198786" y="2877693"/>
            <a:chExt cx="2396807" cy="704671"/>
          </a:xfrm>
        </p:grpSpPr>
        <p:sp>
          <p:nvSpPr>
            <p:cNvPr id="29" name="TextBox 28">
              <a:extLst>
                <a:ext uri="{FF2B5EF4-FFF2-40B4-BE49-F238E27FC236}">
                  <a16:creationId xmlns:a16="http://schemas.microsoft.com/office/drawing/2014/main" id="{63FEBACB-4E30-F3EB-F158-81535BD2A309}"/>
                </a:ext>
              </a:extLst>
            </p:cNvPr>
            <p:cNvSpPr txBox="1"/>
            <p:nvPr/>
          </p:nvSpPr>
          <p:spPr>
            <a:xfrm>
              <a:off x="4386367" y="2877693"/>
              <a:ext cx="2209226" cy="369332"/>
            </a:xfrm>
            <a:prstGeom prst="rect">
              <a:avLst/>
            </a:prstGeom>
            <a:noFill/>
            <a:ln>
              <a:noFill/>
            </a:ln>
          </p:spPr>
          <p:txBody>
            <a:bodyPr wrap="square" rtlCol="0">
              <a:spAutoFit/>
            </a:bodyPr>
            <a:lstStyle/>
            <a:p>
              <a:r>
                <a:rPr lang="en-GB" dirty="0">
                  <a:solidFill>
                    <a:schemeClr val="accent6">
                      <a:lumMod val="50000"/>
                    </a:schemeClr>
                  </a:solidFill>
                </a:rPr>
                <a:t>increase in perimeter</a:t>
              </a:r>
            </a:p>
          </p:txBody>
        </p:sp>
        <p:sp>
          <p:nvSpPr>
            <p:cNvPr id="30" name="Arc 29">
              <a:extLst>
                <a:ext uri="{FF2B5EF4-FFF2-40B4-BE49-F238E27FC236}">
                  <a16:creationId xmlns:a16="http://schemas.microsoft.com/office/drawing/2014/main" id="{DB1EDF69-884C-A547-1285-99759C65B3FE}"/>
                </a:ext>
              </a:extLst>
            </p:cNvPr>
            <p:cNvSpPr/>
            <p:nvPr/>
          </p:nvSpPr>
          <p:spPr>
            <a:xfrm>
              <a:off x="4198786" y="3048948"/>
              <a:ext cx="584374" cy="533416"/>
            </a:xfrm>
            <a:prstGeom prst="arc">
              <a:avLst>
                <a:gd name="adj1" fmla="val 11211986"/>
                <a:gd name="adj2" fmla="val 14565750"/>
              </a:avLst>
            </a:prstGeom>
            <a:ln w="12700">
              <a:solidFill>
                <a:schemeClr val="accent6">
                  <a:lumMod val="50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grpSp>
      <p:grpSp>
        <p:nvGrpSpPr>
          <p:cNvPr id="34" name="Group 33">
            <a:extLst>
              <a:ext uri="{FF2B5EF4-FFF2-40B4-BE49-F238E27FC236}">
                <a16:creationId xmlns:a16="http://schemas.microsoft.com/office/drawing/2014/main" id="{09D2F383-DC8F-E975-CE43-4F527BC8363C}"/>
              </a:ext>
            </a:extLst>
          </p:cNvPr>
          <p:cNvGrpSpPr/>
          <p:nvPr/>
        </p:nvGrpSpPr>
        <p:grpSpPr>
          <a:xfrm>
            <a:off x="6877305" y="5152188"/>
            <a:ext cx="3978145" cy="722063"/>
            <a:chOff x="7296405" y="5152188"/>
            <a:chExt cx="3978145" cy="722063"/>
          </a:xfrm>
        </p:grpSpPr>
        <p:sp>
          <p:nvSpPr>
            <p:cNvPr id="31" name="Arc 30">
              <a:extLst>
                <a:ext uri="{FF2B5EF4-FFF2-40B4-BE49-F238E27FC236}">
                  <a16:creationId xmlns:a16="http://schemas.microsoft.com/office/drawing/2014/main" id="{D5D270CC-C5EF-F525-6E6B-F26E62F0384A}"/>
                </a:ext>
              </a:extLst>
            </p:cNvPr>
            <p:cNvSpPr/>
            <p:nvPr/>
          </p:nvSpPr>
          <p:spPr>
            <a:xfrm flipV="1">
              <a:off x="7296405" y="5152188"/>
              <a:ext cx="584374" cy="533416"/>
            </a:xfrm>
            <a:prstGeom prst="arc">
              <a:avLst>
                <a:gd name="adj1" fmla="val 11211986"/>
                <a:gd name="adj2" fmla="val 14565750"/>
              </a:avLst>
            </a:prstGeom>
            <a:ln w="12700">
              <a:solidFill>
                <a:srgbClr val="FF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32" name="TextBox 31">
              <a:extLst>
                <a:ext uri="{FF2B5EF4-FFF2-40B4-BE49-F238E27FC236}">
                  <a16:creationId xmlns:a16="http://schemas.microsoft.com/office/drawing/2014/main" id="{1611EF66-0FD6-D28E-60CD-2291A78BF0FE}"/>
                </a:ext>
              </a:extLst>
            </p:cNvPr>
            <p:cNvSpPr txBox="1"/>
            <p:nvPr/>
          </p:nvSpPr>
          <p:spPr>
            <a:xfrm>
              <a:off x="7452821" y="5504919"/>
              <a:ext cx="3821729" cy="369332"/>
            </a:xfrm>
            <a:prstGeom prst="rect">
              <a:avLst/>
            </a:prstGeom>
            <a:noFill/>
          </p:spPr>
          <p:txBody>
            <a:bodyPr wrap="square" rtlCol="0">
              <a:spAutoFit/>
            </a:bodyPr>
            <a:lstStyle/>
            <a:p>
              <a:r>
                <a:rPr lang="en-GB" dirty="0">
                  <a:solidFill>
                    <a:srgbClr val="FF0000"/>
                  </a:solidFill>
                </a:rPr>
                <a:t>corresponding decrease in perimeter</a:t>
              </a:r>
            </a:p>
          </p:txBody>
        </p:sp>
      </p:grpSp>
      <p:sp>
        <p:nvSpPr>
          <p:cNvPr id="35" name="Equals 34">
            <a:extLst>
              <a:ext uri="{FF2B5EF4-FFF2-40B4-BE49-F238E27FC236}">
                <a16:creationId xmlns:a16="http://schemas.microsoft.com/office/drawing/2014/main" id="{3B4ECF26-B79F-CF08-6D18-24F563E6EBE9}"/>
              </a:ext>
            </a:extLst>
          </p:cNvPr>
          <p:cNvSpPr/>
          <p:nvPr/>
        </p:nvSpPr>
        <p:spPr>
          <a:xfrm rot="5400000">
            <a:off x="4309237" y="3136523"/>
            <a:ext cx="127402" cy="381421"/>
          </a:xfrm>
          <a:prstGeom prst="mathEqual">
            <a:avLst>
              <a:gd name="adj1" fmla="val 2127"/>
              <a:gd name="adj2" fmla="val 7780"/>
            </a:avLst>
          </a:prstGeom>
          <a:solidFill>
            <a:srgbClr val="FF0000"/>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36" name="Equals 35">
            <a:extLst>
              <a:ext uri="{FF2B5EF4-FFF2-40B4-BE49-F238E27FC236}">
                <a16:creationId xmlns:a16="http://schemas.microsoft.com/office/drawing/2014/main" id="{E880429E-5DFF-42E8-9021-F41A78B57662}"/>
              </a:ext>
            </a:extLst>
          </p:cNvPr>
          <p:cNvSpPr/>
          <p:nvPr/>
        </p:nvSpPr>
        <p:spPr>
          <a:xfrm rot="5400000">
            <a:off x="7230237" y="5219322"/>
            <a:ext cx="127402" cy="381421"/>
          </a:xfrm>
          <a:prstGeom prst="mathEqual">
            <a:avLst>
              <a:gd name="adj1" fmla="val 2127"/>
              <a:gd name="adj2" fmla="val 7780"/>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20" name="Content Placeholder 2">
            <a:extLst>
              <a:ext uri="{FF2B5EF4-FFF2-40B4-BE49-F238E27FC236}">
                <a16:creationId xmlns:a16="http://schemas.microsoft.com/office/drawing/2014/main" id="{3A3C3CC5-4AC3-798C-19AB-C8796AF6F550}"/>
              </a:ext>
            </a:extLst>
          </p:cNvPr>
          <p:cNvSpPr>
            <a:spLocks noGrp="1"/>
          </p:cNvSpPr>
          <p:nvPr>
            <p:ph idx="1"/>
          </p:nvPr>
        </p:nvSpPr>
        <p:spPr>
          <a:xfrm>
            <a:off x="838200" y="1306301"/>
            <a:ext cx="9666766" cy="1003300"/>
          </a:xfrm>
        </p:spPr>
        <p:txBody>
          <a:bodyPr/>
          <a:lstStyle/>
          <a:p>
            <a:pPr marL="0" indent="0">
              <a:buNone/>
            </a:pPr>
            <a:r>
              <a:rPr lang="en-GB" dirty="0">
                <a:latin typeface="Comic Sans MS" panose="030F0702030302020204" pitchFamily="66" charset="0"/>
              </a:rPr>
              <a:t>Find the perimeter of the polygon, in which all sides are either vertical or horizontal.</a:t>
            </a:r>
          </a:p>
        </p:txBody>
      </p:sp>
    </p:spTree>
    <p:extLst>
      <p:ext uri="{BB962C8B-B14F-4D97-AF65-F5344CB8AC3E}">
        <p14:creationId xmlns:p14="http://schemas.microsoft.com/office/powerpoint/2010/main" val="21590965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2000"/>
                                  </p:stCondLst>
                                  <p:childTnLst>
                                    <p:set>
                                      <p:cBhvr>
                                        <p:cTn id="6" dur="1" fill="hold">
                                          <p:stCondLst>
                                            <p:cond delay="0"/>
                                          </p:stCondLst>
                                        </p:cTn>
                                        <p:tgtEl>
                                          <p:spTgt spid="28"/>
                                        </p:tgtEl>
                                        <p:attrNameLst>
                                          <p:attrName>style.visibility</p:attrName>
                                        </p:attrNameLst>
                                      </p:cBhvr>
                                      <p:to>
                                        <p:strVal val="visible"/>
                                      </p:to>
                                    </p:set>
                                    <p:animEffect transition="in" filter="fade">
                                      <p:cBhvr>
                                        <p:cTn id="7" dur="2000"/>
                                        <p:tgtEl>
                                          <p:spTgt spid="28"/>
                                        </p:tgtEl>
                                      </p:cBhvr>
                                    </p:animEffect>
                                  </p:childTnLst>
                                </p:cTn>
                              </p:par>
                            </p:childTnLst>
                          </p:cTn>
                        </p:par>
                        <p:par>
                          <p:cTn id="8" fill="hold">
                            <p:stCondLst>
                              <p:cond delay="4000"/>
                            </p:stCondLst>
                            <p:childTnLst>
                              <p:par>
                                <p:cTn id="9" presetID="10" presetClass="entr" presetSubtype="0" fill="hold" nodeType="afterEffect">
                                  <p:stCondLst>
                                    <p:cond delay="2000"/>
                                  </p:stCondLst>
                                  <p:childTnLst>
                                    <p:set>
                                      <p:cBhvr>
                                        <p:cTn id="10" dur="1" fill="hold">
                                          <p:stCondLst>
                                            <p:cond delay="0"/>
                                          </p:stCondLst>
                                        </p:cTn>
                                        <p:tgtEl>
                                          <p:spTgt spid="33"/>
                                        </p:tgtEl>
                                        <p:attrNameLst>
                                          <p:attrName>style.visibility</p:attrName>
                                        </p:attrNameLst>
                                      </p:cBhvr>
                                      <p:to>
                                        <p:strVal val="visible"/>
                                      </p:to>
                                    </p:set>
                                    <p:animEffect transition="in" filter="fade">
                                      <p:cBhvr>
                                        <p:cTn id="11" dur="500"/>
                                        <p:tgtEl>
                                          <p:spTgt spid="33"/>
                                        </p:tgtEl>
                                      </p:cBhvr>
                                    </p:animEffect>
                                  </p:childTnLst>
                                </p:cTn>
                              </p:par>
                            </p:childTnLst>
                          </p:cTn>
                        </p:par>
                        <p:par>
                          <p:cTn id="12" fill="hold">
                            <p:stCondLst>
                              <p:cond delay="6500"/>
                            </p:stCondLst>
                            <p:childTnLst>
                              <p:par>
                                <p:cTn id="13" presetID="10" presetClass="entr" presetSubtype="0" fill="hold" nodeType="afterEffect">
                                  <p:stCondLst>
                                    <p:cond delay="2000"/>
                                  </p:stCondLst>
                                  <p:childTnLst>
                                    <p:set>
                                      <p:cBhvr>
                                        <p:cTn id="14" dur="1" fill="hold">
                                          <p:stCondLst>
                                            <p:cond delay="0"/>
                                          </p:stCondLst>
                                        </p:cTn>
                                        <p:tgtEl>
                                          <p:spTgt spid="34"/>
                                        </p:tgtEl>
                                        <p:attrNameLst>
                                          <p:attrName>style.visibility</p:attrName>
                                        </p:attrNameLst>
                                      </p:cBhvr>
                                      <p:to>
                                        <p:strVal val="visible"/>
                                      </p:to>
                                    </p:set>
                                    <p:animEffect transition="in" filter="fade">
                                      <p:cBhvr>
                                        <p:cTn id="15"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D3458-6821-4B5B-39E9-49798F520B66}"/>
              </a:ext>
            </a:extLst>
          </p:cNvPr>
          <p:cNvSpPr>
            <a:spLocks noGrp="1"/>
          </p:cNvSpPr>
          <p:nvPr>
            <p:ph type="title"/>
          </p:nvPr>
        </p:nvSpPr>
        <p:spPr>
          <a:xfrm>
            <a:off x="838200" y="365125"/>
            <a:ext cx="10515600" cy="815975"/>
          </a:xfrm>
        </p:spPr>
        <p:txBody>
          <a:bodyPr/>
          <a:lstStyle/>
          <a:p>
            <a:pPr algn="ctr"/>
            <a:r>
              <a:rPr lang="en-GB" dirty="0">
                <a:latin typeface="Comic Sans MS" panose="030F0702030302020204" pitchFamily="66" charset="0"/>
              </a:rPr>
              <a:t>Puzzling Perimeter - 2</a:t>
            </a:r>
          </a:p>
        </p:txBody>
      </p:sp>
      <p:sp>
        <p:nvSpPr>
          <p:cNvPr id="4" name="Rectangle 3">
            <a:extLst>
              <a:ext uri="{FF2B5EF4-FFF2-40B4-BE49-F238E27FC236}">
                <a16:creationId xmlns:a16="http://schemas.microsoft.com/office/drawing/2014/main" id="{6C8BC547-F182-D28E-9BBE-ED0EAF8F06FE}"/>
              </a:ext>
            </a:extLst>
          </p:cNvPr>
          <p:cNvSpPr/>
          <p:nvPr/>
        </p:nvSpPr>
        <p:spPr>
          <a:xfrm>
            <a:off x="3471082" y="2711449"/>
            <a:ext cx="2581275" cy="600075"/>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4CEF12A8-8206-D36E-6661-E88C5FE3C1B8}"/>
              </a:ext>
            </a:extLst>
          </p:cNvPr>
          <p:cNvSpPr/>
          <p:nvPr/>
        </p:nvSpPr>
        <p:spPr>
          <a:xfrm>
            <a:off x="3471082" y="3111694"/>
            <a:ext cx="1581151" cy="1373867"/>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Rectangle 5">
            <a:extLst>
              <a:ext uri="{FF2B5EF4-FFF2-40B4-BE49-F238E27FC236}">
                <a16:creationId xmlns:a16="http://schemas.microsoft.com/office/drawing/2014/main" id="{132465A2-0344-6C58-A7BC-D35605D299B3}"/>
              </a:ext>
            </a:extLst>
          </p:cNvPr>
          <p:cNvSpPr/>
          <p:nvPr/>
        </p:nvSpPr>
        <p:spPr>
          <a:xfrm>
            <a:off x="3471082" y="4359275"/>
            <a:ext cx="4610100" cy="1047750"/>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Freeform: Shape 6">
            <a:extLst>
              <a:ext uri="{FF2B5EF4-FFF2-40B4-BE49-F238E27FC236}">
                <a16:creationId xmlns:a16="http://schemas.microsoft.com/office/drawing/2014/main" id="{7E86C185-B3B0-2219-9AB1-1FA1039C1E1A}"/>
              </a:ext>
            </a:extLst>
          </p:cNvPr>
          <p:cNvSpPr/>
          <p:nvPr/>
        </p:nvSpPr>
        <p:spPr>
          <a:xfrm>
            <a:off x="3471082" y="2706617"/>
            <a:ext cx="5627427" cy="2706806"/>
          </a:xfrm>
          <a:custGeom>
            <a:avLst/>
            <a:gdLst>
              <a:gd name="connsiteX0" fmla="*/ 0 w 4617493"/>
              <a:gd name="connsiteY0" fmla="*/ 4550 h 2702257"/>
              <a:gd name="connsiteX1" fmla="*/ 2593075 w 4617493"/>
              <a:gd name="connsiteY1" fmla="*/ 0 h 2702257"/>
              <a:gd name="connsiteX2" fmla="*/ 2593075 w 4617493"/>
              <a:gd name="connsiteY2" fmla="*/ 605051 h 2702257"/>
              <a:gd name="connsiteX3" fmla="*/ 1596789 w 4617493"/>
              <a:gd name="connsiteY3" fmla="*/ 609600 h 2702257"/>
              <a:gd name="connsiteX4" fmla="*/ 1596789 w 4617493"/>
              <a:gd name="connsiteY4" fmla="*/ 1646830 h 2702257"/>
              <a:gd name="connsiteX5" fmla="*/ 4617493 w 4617493"/>
              <a:gd name="connsiteY5" fmla="*/ 1646830 h 2702257"/>
              <a:gd name="connsiteX6" fmla="*/ 4617493 w 4617493"/>
              <a:gd name="connsiteY6" fmla="*/ 2702257 h 2702257"/>
              <a:gd name="connsiteX7" fmla="*/ 4550 w 4617493"/>
              <a:gd name="connsiteY7" fmla="*/ 2702257 h 2702257"/>
              <a:gd name="connsiteX8" fmla="*/ 0 w 4617493"/>
              <a:gd name="connsiteY8" fmla="*/ 4550 h 2702257"/>
              <a:gd name="connsiteX0" fmla="*/ 0 w 4617493"/>
              <a:gd name="connsiteY0" fmla="*/ 4550 h 2702257"/>
              <a:gd name="connsiteX1" fmla="*/ 2593075 w 4617493"/>
              <a:gd name="connsiteY1" fmla="*/ 0 h 2702257"/>
              <a:gd name="connsiteX2" fmla="*/ 2593075 w 4617493"/>
              <a:gd name="connsiteY2" fmla="*/ 605051 h 2702257"/>
              <a:gd name="connsiteX3" fmla="*/ 2588526 w 4617493"/>
              <a:gd name="connsiteY3" fmla="*/ 609600 h 2702257"/>
              <a:gd name="connsiteX4" fmla="*/ 1596789 w 4617493"/>
              <a:gd name="connsiteY4" fmla="*/ 1646830 h 2702257"/>
              <a:gd name="connsiteX5" fmla="*/ 4617493 w 4617493"/>
              <a:gd name="connsiteY5" fmla="*/ 1646830 h 2702257"/>
              <a:gd name="connsiteX6" fmla="*/ 4617493 w 4617493"/>
              <a:gd name="connsiteY6" fmla="*/ 2702257 h 2702257"/>
              <a:gd name="connsiteX7" fmla="*/ 4550 w 4617493"/>
              <a:gd name="connsiteY7" fmla="*/ 2702257 h 2702257"/>
              <a:gd name="connsiteX8" fmla="*/ 0 w 4617493"/>
              <a:gd name="connsiteY8" fmla="*/ 4550 h 2702257"/>
              <a:gd name="connsiteX0" fmla="*/ 0 w 4617493"/>
              <a:gd name="connsiteY0" fmla="*/ 4550 h 2702257"/>
              <a:gd name="connsiteX1" fmla="*/ 2593075 w 4617493"/>
              <a:gd name="connsiteY1" fmla="*/ 0 h 2702257"/>
              <a:gd name="connsiteX2" fmla="*/ 2593075 w 4617493"/>
              <a:gd name="connsiteY2" fmla="*/ 605051 h 2702257"/>
              <a:gd name="connsiteX3" fmla="*/ 2588526 w 4617493"/>
              <a:gd name="connsiteY3" fmla="*/ 609600 h 2702257"/>
              <a:gd name="connsiteX4" fmla="*/ 2597624 w 4617493"/>
              <a:gd name="connsiteY4" fmla="*/ 1642281 h 2702257"/>
              <a:gd name="connsiteX5" fmla="*/ 4617493 w 4617493"/>
              <a:gd name="connsiteY5" fmla="*/ 1646830 h 2702257"/>
              <a:gd name="connsiteX6" fmla="*/ 4617493 w 4617493"/>
              <a:gd name="connsiteY6" fmla="*/ 2702257 h 2702257"/>
              <a:gd name="connsiteX7" fmla="*/ 4550 w 4617493"/>
              <a:gd name="connsiteY7" fmla="*/ 2702257 h 2702257"/>
              <a:gd name="connsiteX8" fmla="*/ 0 w 4617493"/>
              <a:gd name="connsiteY8" fmla="*/ 4550 h 2702257"/>
              <a:gd name="connsiteX0" fmla="*/ 0 w 4617493"/>
              <a:gd name="connsiteY0" fmla="*/ 4550 h 2702257"/>
              <a:gd name="connsiteX1" fmla="*/ 2593075 w 4617493"/>
              <a:gd name="connsiteY1" fmla="*/ 0 h 2702257"/>
              <a:gd name="connsiteX2" fmla="*/ 2593075 w 4617493"/>
              <a:gd name="connsiteY2" fmla="*/ 605051 h 2702257"/>
              <a:gd name="connsiteX3" fmla="*/ 2593075 w 4617493"/>
              <a:gd name="connsiteY3" fmla="*/ 605051 h 2702257"/>
              <a:gd name="connsiteX4" fmla="*/ 2597624 w 4617493"/>
              <a:gd name="connsiteY4" fmla="*/ 1642281 h 2702257"/>
              <a:gd name="connsiteX5" fmla="*/ 4617493 w 4617493"/>
              <a:gd name="connsiteY5" fmla="*/ 1646830 h 2702257"/>
              <a:gd name="connsiteX6" fmla="*/ 4617493 w 4617493"/>
              <a:gd name="connsiteY6" fmla="*/ 2702257 h 2702257"/>
              <a:gd name="connsiteX7" fmla="*/ 4550 w 4617493"/>
              <a:gd name="connsiteY7" fmla="*/ 2702257 h 2702257"/>
              <a:gd name="connsiteX8" fmla="*/ 0 w 4617493"/>
              <a:gd name="connsiteY8" fmla="*/ 4550 h 2702257"/>
              <a:gd name="connsiteX0" fmla="*/ 0 w 5627427"/>
              <a:gd name="connsiteY0" fmla="*/ 4550 h 2702257"/>
              <a:gd name="connsiteX1" fmla="*/ 2593075 w 5627427"/>
              <a:gd name="connsiteY1" fmla="*/ 0 h 2702257"/>
              <a:gd name="connsiteX2" fmla="*/ 2593075 w 5627427"/>
              <a:gd name="connsiteY2" fmla="*/ 605051 h 2702257"/>
              <a:gd name="connsiteX3" fmla="*/ 2593075 w 5627427"/>
              <a:gd name="connsiteY3" fmla="*/ 605051 h 2702257"/>
              <a:gd name="connsiteX4" fmla="*/ 2597624 w 5627427"/>
              <a:gd name="connsiteY4" fmla="*/ 1642281 h 2702257"/>
              <a:gd name="connsiteX5" fmla="*/ 5627427 w 5627427"/>
              <a:gd name="connsiteY5" fmla="*/ 1651380 h 2702257"/>
              <a:gd name="connsiteX6" fmla="*/ 4617493 w 5627427"/>
              <a:gd name="connsiteY6" fmla="*/ 2702257 h 2702257"/>
              <a:gd name="connsiteX7" fmla="*/ 4550 w 5627427"/>
              <a:gd name="connsiteY7" fmla="*/ 2702257 h 2702257"/>
              <a:gd name="connsiteX8" fmla="*/ 0 w 5627427"/>
              <a:gd name="connsiteY8" fmla="*/ 4550 h 2702257"/>
              <a:gd name="connsiteX0" fmla="*/ 0 w 5627427"/>
              <a:gd name="connsiteY0" fmla="*/ 4550 h 2706806"/>
              <a:gd name="connsiteX1" fmla="*/ 2593075 w 5627427"/>
              <a:gd name="connsiteY1" fmla="*/ 0 h 2706806"/>
              <a:gd name="connsiteX2" fmla="*/ 2593075 w 5627427"/>
              <a:gd name="connsiteY2" fmla="*/ 605051 h 2706806"/>
              <a:gd name="connsiteX3" fmla="*/ 2593075 w 5627427"/>
              <a:gd name="connsiteY3" fmla="*/ 605051 h 2706806"/>
              <a:gd name="connsiteX4" fmla="*/ 2597624 w 5627427"/>
              <a:gd name="connsiteY4" fmla="*/ 1642281 h 2706806"/>
              <a:gd name="connsiteX5" fmla="*/ 5627427 w 5627427"/>
              <a:gd name="connsiteY5" fmla="*/ 1651380 h 2706806"/>
              <a:gd name="connsiteX6" fmla="*/ 5618329 w 5627427"/>
              <a:gd name="connsiteY6" fmla="*/ 2706806 h 2706806"/>
              <a:gd name="connsiteX7" fmla="*/ 4550 w 5627427"/>
              <a:gd name="connsiteY7" fmla="*/ 2702257 h 2706806"/>
              <a:gd name="connsiteX8" fmla="*/ 0 w 5627427"/>
              <a:gd name="connsiteY8" fmla="*/ 4550 h 27068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627427" h="2706806">
                <a:moveTo>
                  <a:pt x="0" y="4550"/>
                </a:moveTo>
                <a:lnTo>
                  <a:pt x="2593075" y="0"/>
                </a:lnTo>
                <a:lnTo>
                  <a:pt x="2593075" y="605051"/>
                </a:lnTo>
                <a:lnTo>
                  <a:pt x="2593075" y="605051"/>
                </a:lnTo>
                <a:cubicBezTo>
                  <a:pt x="2596108" y="949278"/>
                  <a:pt x="2594591" y="1298054"/>
                  <a:pt x="2597624" y="1642281"/>
                </a:cubicBezTo>
                <a:lnTo>
                  <a:pt x="5627427" y="1651380"/>
                </a:lnTo>
                <a:cubicBezTo>
                  <a:pt x="5624394" y="2003189"/>
                  <a:pt x="5621362" y="2354997"/>
                  <a:pt x="5618329" y="2706806"/>
                </a:cubicBezTo>
                <a:lnTo>
                  <a:pt x="4550" y="2702257"/>
                </a:lnTo>
                <a:cubicBezTo>
                  <a:pt x="3033" y="1803021"/>
                  <a:pt x="1517" y="903786"/>
                  <a:pt x="0" y="4550"/>
                </a:cubicBezTo>
                <a:close/>
              </a:path>
            </a:pathLst>
          </a:custGeom>
          <a:noFill/>
          <a:ln w="285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29" name="Group 28">
            <a:extLst>
              <a:ext uri="{FF2B5EF4-FFF2-40B4-BE49-F238E27FC236}">
                <a16:creationId xmlns:a16="http://schemas.microsoft.com/office/drawing/2014/main" id="{AA4DE660-840F-A4A6-1825-3A566FAEF9F2}"/>
              </a:ext>
            </a:extLst>
          </p:cNvPr>
          <p:cNvGrpSpPr/>
          <p:nvPr/>
        </p:nvGrpSpPr>
        <p:grpSpPr>
          <a:xfrm>
            <a:off x="6078071" y="3896029"/>
            <a:ext cx="3028949" cy="369332"/>
            <a:chOff x="5068135" y="3896029"/>
            <a:chExt cx="3028949" cy="369332"/>
          </a:xfrm>
        </p:grpSpPr>
        <p:cxnSp>
          <p:nvCxnSpPr>
            <p:cNvPr id="13" name="Straight Arrow Connector 12">
              <a:extLst>
                <a:ext uri="{FF2B5EF4-FFF2-40B4-BE49-F238E27FC236}">
                  <a16:creationId xmlns:a16="http://schemas.microsoft.com/office/drawing/2014/main" id="{DD783C26-83E9-5C6B-D095-47E729A310CC}"/>
                </a:ext>
              </a:extLst>
            </p:cNvPr>
            <p:cNvCxnSpPr/>
            <p:nvPr/>
          </p:nvCxnSpPr>
          <p:spPr>
            <a:xfrm>
              <a:off x="5068135" y="4080695"/>
              <a:ext cx="3028949" cy="0"/>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961F59AD-9BC6-2B01-EE8D-A3DB371D1FAD}"/>
                    </a:ext>
                  </a:extLst>
                </p:cNvPr>
                <p:cNvSpPr txBox="1"/>
                <p:nvPr/>
              </p:nvSpPr>
              <p:spPr>
                <a:xfrm>
                  <a:off x="6340458" y="3896029"/>
                  <a:ext cx="494046" cy="369332"/>
                </a:xfrm>
                <a:prstGeom prst="rect">
                  <a:avLst/>
                </a:prstGeom>
                <a:solidFill>
                  <a:schemeClr val="bg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i="1" dirty="0" smtClean="0">
                            <a:latin typeface="Cambria Math" panose="02040503050406030204" pitchFamily="18" charset="0"/>
                          </a:rPr>
                          <m:t>1</m:t>
                        </m:r>
                        <m:r>
                          <a:rPr lang="en-GB" b="0" i="1" dirty="0" smtClean="0">
                            <a:latin typeface="Cambria Math" panose="02040503050406030204" pitchFamily="18" charset="0"/>
                          </a:rPr>
                          <m:t>6</m:t>
                        </m:r>
                      </m:oMath>
                    </m:oMathPara>
                  </a14:m>
                  <a:endParaRPr lang="en-GB" dirty="0"/>
                </a:p>
              </p:txBody>
            </p:sp>
          </mc:Choice>
          <mc:Fallback xmlns="">
            <p:sp>
              <p:nvSpPr>
                <p:cNvPr id="10" name="TextBox 9">
                  <a:extLst>
                    <a:ext uri="{FF2B5EF4-FFF2-40B4-BE49-F238E27FC236}">
                      <a16:creationId xmlns:a16="http://schemas.microsoft.com/office/drawing/2014/main" id="{961F59AD-9BC6-2B01-EE8D-A3DB371D1FAD}"/>
                    </a:ext>
                  </a:extLst>
                </p:cNvPr>
                <p:cNvSpPr txBox="1">
                  <a:spLocks noRot="1" noChangeAspect="1" noMove="1" noResize="1" noEditPoints="1" noAdjustHandles="1" noChangeArrowheads="1" noChangeShapeType="1" noTextEdit="1"/>
                </p:cNvSpPr>
                <p:nvPr/>
              </p:nvSpPr>
              <p:spPr>
                <a:xfrm>
                  <a:off x="6340458" y="3896029"/>
                  <a:ext cx="494046" cy="369332"/>
                </a:xfrm>
                <a:prstGeom prst="rect">
                  <a:avLst/>
                </a:prstGeom>
                <a:blipFill>
                  <a:blip r:embed="rId2"/>
                  <a:stretch>
                    <a:fillRect/>
                  </a:stretch>
                </a:blipFill>
              </p:spPr>
              <p:txBody>
                <a:bodyPr/>
                <a:lstStyle/>
                <a:p>
                  <a:r>
                    <a:rPr lang="en-GB">
                      <a:noFill/>
                    </a:rPr>
                    <a:t> </a:t>
                  </a:r>
                </a:p>
              </p:txBody>
            </p:sp>
          </mc:Fallback>
        </mc:AlternateContent>
      </p:grpSp>
      <p:cxnSp>
        <p:nvCxnSpPr>
          <p:cNvPr id="14" name="Straight Arrow Connector 13">
            <a:extLst>
              <a:ext uri="{FF2B5EF4-FFF2-40B4-BE49-F238E27FC236}">
                <a16:creationId xmlns:a16="http://schemas.microsoft.com/office/drawing/2014/main" id="{79CC9AD2-F84D-6F9C-472B-9560937A553E}"/>
              </a:ext>
            </a:extLst>
          </p:cNvPr>
          <p:cNvCxnSpPr>
            <a:cxnSpLocks/>
          </p:cNvCxnSpPr>
          <p:nvPr/>
        </p:nvCxnSpPr>
        <p:spPr>
          <a:xfrm>
            <a:off x="3116908" y="2706618"/>
            <a:ext cx="0" cy="2703885"/>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DA87945C-1F52-9654-D518-DB3F390B6C96}"/>
              </a:ext>
            </a:extLst>
          </p:cNvPr>
          <p:cNvCxnSpPr>
            <a:cxnSpLocks/>
          </p:cNvCxnSpPr>
          <p:nvPr/>
        </p:nvCxnSpPr>
        <p:spPr>
          <a:xfrm>
            <a:off x="3471082" y="2435606"/>
            <a:ext cx="2581275" cy="0"/>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FDE8C62C-BCE7-A840-83E5-FAB962DFD655}"/>
                  </a:ext>
                </a:extLst>
              </p:cNvPr>
              <p:cNvSpPr txBox="1"/>
              <p:nvPr/>
            </p:nvSpPr>
            <p:spPr>
              <a:xfrm>
                <a:off x="2870421" y="3896029"/>
                <a:ext cx="494046" cy="369332"/>
              </a:xfrm>
              <a:prstGeom prst="rect">
                <a:avLst/>
              </a:prstGeom>
              <a:solidFill>
                <a:schemeClr val="bg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i="1" dirty="0" smtClean="0">
                          <a:latin typeface="Cambria Math" panose="02040503050406030204" pitchFamily="18" charset="0"/>
                        </a:rPr>
                        <m:t>18</m:t>
                      </m:r>
                    </m:oMath>
                  </m:oMathPara>
                </a14:m>
                <a:endParaRPr lang="en-GB" dirty="0"/>
              </a:p>
            </p:txBody>
          </p:sp>
        </mc:Choice>
        <mc:Fallback xmlns="">
          <p:sp>
            <p:nvSpPr>
              <p:cNvPr id="9" name="TextBox 8">
                <a:extLst>
                  <a:ext uri="{FF2B5EF4-FFF2-40B4-BE49-F238E27FC236}">
                    <a16:creationId xmlns:a16="http://schemas.microsoft.com/office/drawing/2014/main" id="{FDE8C62C-BCE7-A840-83E5-FAB962DFD655}"/>
                  </a:ext>
                </a:extLst>
              </p:cNvPr>
              <p:cNvSpPr txBox="1">
                <a:spLocks noRot="1" noChangeAspect="1" noMove="1" noResize="1" noEditPoints="1" noAdjustHandles="1" noChangeArrowheads="1" noChangeShapeType="1" noTextEdit="1"/>
              </p:cNvSpPr>
              <p:nvPr/>
            </p:nvSpPr>
            <p:spPr>
              <a:xfrm>
                <a:off x="2870421" y="3896029"/>
                <a:ext cx="494046" cy="369332"/>
              </a:xfrm>
              <a:prstGeom prst="rect">
                <a:avLst/>
              </a:prstGeom>
              <a:blipFill>
                <a:blip r:embed="rId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F458072C-37A7-56C8-4719-241A1F1EC6D5}"/>
                  </a:ext>
                </a:extLst>
              </p:cNvPr>
              <p:cNvSpPr txBox="1"/>
              <p:nvPr/>
            </p:nvSpPr>
            <p:spPr>
              <a:xfrm>
                <a:off x="4514696" y="2250940"/>
                <a:ext cx="494046" cy="369332"/>
              </a:xfrm>
              <a:prstGeom prst="rect">
                <a:avLst/>
              </a:prstGeom>
              <a:solidFill>
                <a:schemeClr val="bg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i="1" dirty="0" smtClean="0">
                          <a:latin typeface="Cambria Math" panose="02040503050406030204" pitchFamily="18" charset="0"/>
                        </a:rPr>
                        <m:t>1</m:t>
                      </m:r>
                      <m:r>
                        <a:rPr lang="en-GB" b="0" i="1" dirty="0" smtClean="0">
                          <a:latin typeface="Cambria Math" panose="02040503050406030204" pitchFamily="18" charset="0"/>
                        </a:rPr>
                        <m:t>4</m:t>
                      </m:r>
                    </m:oMath>
                  </m:oMathPara>
                </a14:m>
                <a:endParaRPr lang="en-GB" dirty="0"/>
              </a:p>
            </p:txBody>
          </p:sp>
        </mc:Choice>
        <mc:Fallback xmlns="">
          <p:sp>
            <p:nvSpPr>
              <p:cNvPr id="11" name="TextBox 10">
                <a:extLst>
                  <a:ext uri="{FF2B5EF4-FFF2-40B4-BE49-F238E27FC236}">
                    <a16:creationId xmlns:a16="http://schemas.microsoft.com/office/drawing/2014/main" id="{F458072C-37A7-56C8-4719-241A1F1EC6D5}"/>
                  </a:ext>
                </a:extLst>
              </p:cNvPr>
              <p:cNvSpPr txBox="1">
                <a:spLocks noRot="1" noChangeAspect="1" noMove="1" noResize="1" noEditPoints="1" noAdjustHandles="1" noChangeArrowheads="1" noChangeShapeType="1" noTextEdit="1"/>
              </p:cNvSpPr>
              <p:nvPr/>
            </p:nvSpPr>
            <p:spPr>
              <a:xfrm>
                <a:off x="4514696" y="2250940"/>
                <a:ext cx="494046" cy="369332"/>
              </a:xfrm>
              <a:prstGeom prst="rect">
                <a:avLst/>
              </a:prstGeom>
              <a:blipFill>
                <a:blip r:embed="rId4"/>
                <a:stretch>
                  <a:fillRect/>
                </a:stretch>
              </a:blipFill>
            </p:spPr>
            <p:txBody>
              <a:bodyPr/>
              <a:lstStyle/>
              <a:p>
                <a:r>
                  <a:rPr lang="en-GB">
                    <a:noFill/>
                  </a:rPr>
                  <a:t> </a:t>
                </a:r>
              </a:p>
            </p:txBody>
          </p:sp>
        </mc:Fallback>
      </mc:AlternateContent>
      <p:cxnSp>
        <p:nvCxnSpPr>
          <p:cNvPr id="16" name="Straight Connector 15">
            <a:extLst>
              <a:ext uri="{FF2B5EF4-FFF2-40B4-BE49-F238E27FC236}">
                <a16:creationId xmlns:a16="http://schemas.microsoft.com/office/drawing/2014/main" id="{0065BF79-A857-8279-571E-88E8FB83EDA5}"/>
              </a:ext>
            </a:extLst>
          </p:cNvPr>
          <p:cNvCxnSpPr/>
          <p:nvPr/>
        </p:nvCxnSpPr>
        <p:spPr>
          <a:xfrm>
            <a:off x="5068135" y="3311524"/>
            <a:ext cx="0" cy="1038393"/>
          </a:xfrm>
          <a:prstGeom prst="line">
            <a:avLst/>
          </a:prstGeom>
          <a:ln w="28575">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E3FEBDBA-3AEA-D96C-E27B-D1397D5A0EF1}"/>
              </a:ext>
            </a:extLst>
          </p:cNvPr>
          <p:cNvCxnSpPr/>
          <p:nvPr/>
        </p:nvCxnSpPr>
        <p:spPr>
          <a:xfrm>
            <a:off x="8090698" y="4368632"/>
            <a:ext cx="0" cy="1038393"/>
          </a:xfrm>
          <a:prstGeom prst="line">
            <a:avLst/>
          </a:prstGeom>
          <a:ln w="28575">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3B60219C-0DBB-1718-C23E-6AEB9FB9A744}"/>
              </a:ext>
            </a:extLst>
          </p:cNvPr>
          <p:cNvCxnSpPr>
            <a:cxnSpLocks/>
          </p:cNvCxnSpPr>
          <p:nvPr/>
        </p:nvCxnSpPr>
        <p:spPr>
          <a:xfrm flipH="1">
            <a:off x="5068135" y="3316510"/>
            <a:ext cx="992591" cy="0"/>
          </a:xfrm>
          <a:prstGeom prst="line">
            <a:avLst/>
          </a:prstGeom>
          <a:ln w="28575">
            <a:solidFill>
              <a:srgbClr val="FF0000"/>
            </a:solidFill>
            <a:prstDash val="solid"/>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16D96F75-E3C0-6D77-7057-09E141547B63}"/>
              </a:ext>
            </a:extLst>
          </p:cNvPr>
          <p:cNvCxnSpPr>
            <a:cxnSpLocks/>
            <a:stCxn id="7" idx="4"/>
          </p:cNvCxnSpPr>
          <p:nvPr/>
        </p:nvCxnSpPr>
        <p:spPr>
          <a:xfrm flipH="1" flipV="1">
            <a:off x="5064539" y="4344375"/>
            <a:ext cx="1004167" cy="4523"/>
          </a:xfrm>
          <a:prstGeom prst="line">
            <a:avLst/>
          </a:prstGeom>
          <a:ln w="28575">
            <a:solidFill>
              <a:schemeClr val="tx2"/>
            </a:solidFill>
            <a:prstDash val="dash"/>
          </a:ln>
        </p:spPr>
        <p:style>
          <a:lnRef idx="1">
            <a:schemeClr val="accent1"/>
          </a:lnRef>
          <a:fillRef idx="0">
            <a:schemeClr val="accent1"/>
          </a:fillRef>
          <a:effectRef idx="0">
            <a:schemeClr val="accent1"/>
          </a:effectRef>
          <a:fontRef idx="minor">
            <a:schemeClr val="tx1"/>
          </a:fontRef>
        </p:style>
      </p:cxnSp>
      <p:sp>
        <p:nvSpPr>
          <p:cNvPr id="30" name="Content Placeholder 2">
            <a:extLst>
              <a:ext uri="{FF2B5EF4-FFF2-40B4-BE49-F238E27FC236}">
                <a16:creationId xmlns:a16="http://schemas.microsoft.com/office/drawing/2014/main" id="{69B25649-2F7C-39E2-5BC9-197C81679FB7}"/>
              </a:ext>
            </a:extLst>
          </p:cNvPr>
          <p:cNvSpPr txBox="1">
            <a:spLocks/>
          </p:cNvSpPr>
          <p:nvPr/>
        </p:nvSpPr>
        <p:spPr>
          <a:xfrm>
            <a:off x="8304589" y="1918867"/>
            <a:ext cx="3738776" cy="1099620"/>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50000"/>
              </a:lnSpc>
              <a:buFont typeface="Arial" panose="020B0604020202020204" pitchFamily="34" charset="0"/>
              <a:buNone/>
            </a:pPr>
            <a:r>
              <a:rPr lang="en-GB" sz="2000" dirty="0">
                <a:latin typeface="Comic Sans MS" panose="030F0702030302020204" pitchFamily="66" charset="0"/>
              </a:rPr>
              <a:t>Sliding in the opposite direction works too.  </a:t>
            </a:r>
          </a:p>
        </p:txBody>
      </p:sp>
      <p:grpSp>
        <p:nvGrpSpPr>
          <p:cNvPr id="35" name="Group 34">
            <a:extLst>
              <a:ext uri="{FF2B5EF4-FFF2-40B4-BE49-F238E27FC236}">
                <a16:creationId xmlns:a16="http://schemas.microsoft.com/office/drawing/2014/main" id="{5FE3E714-8B46-3332-B6B2-D8F9636EDEE4}"/>
              </a:ext>
            </a:extLst>
          </p:cNvPr>
          <p:cNvGrpSpPr/>
          <p:nvPr/>
        </p:nvGrpSpPr>
        <p:grpSpPr>
          <a:xfrm>
            <a:off x="5837086" y="2852614"/>
            <a:ext cx="2581275" cy="711462"/>
            <a:chOff x="5570386" y="2852614"/>
            <a:chExt cx="2581275" cy="711462"/>
          </a:xfrm>
        </p:grpSpPr>
        <p:sp>
          <p:nvSpPr>
            <p:cNvPr id="31" name="TextBox 30">
              <a:extLst>
                <a:ext uri="{FF2B5EF4-FFF2-40B4-BE49-F238E27FC236}">
                  <a16:creationId xmlns:a16="http://schemas.microsoft.com/office/drawing/2014/main" id="{5F059A17-DA66-E411-D139-F37DADAD7DBE}"/>
                </a:ext>
              </a:extLst>
            </p:cNvPr>
            <p:cNvSpPr txBox="1"/>
            <p:nvPr/>
          </p:nvSpPr>
          <p:spPr>
            <a:xfrm>
              <a:off x="5751362" y="2852614"/>
              <a:ext cx="2400299" cy="369332"/>
            </a:xfrm>
            <a:prstGeom prst="rect">
              <a:avLst/>
            </a:prstGeom>
            <a:noFill/>
          </p:spPr>
          <p:txBody>
            <a:bodyPr wrap="square" rtlCol="0">
              <a:spAutoFit/>
            </a:bodyPr>
            <a:lstStyle/>
            <a:p>
              <a:r>
                <a:rPr lang="en-GB" dirty="0">
                  <a:solidFill>
                    <a:srgbClr val="FF0000"/>
                  </a:solidFill>
                </a:rPr>
                <a:t>decrease in perimeter</a:t>
              </a:r>
            </a:p>
          </p:txBody>
        </p:sp>
        <p:sp>
          <p:nvSpPr>
            <p:cNvPr id="32" name="Arc 31">
              <a:extLst>
                <a:ext uri="{FF2B5EF4-FFF2-40B4-BE49-F238E27FC236}">
                  <a16:creationId xmlns:a16="http://schemas.microsoft.com/office/drawing/2014/main" id="{8434BD2D-2ED4-45D2-BBFC-463D0B763458}"/>
                </a:ext>
              </a:extLst>
            </p:cNvPr>
            <p:cNvSpPr/>
            <p:nvPr/>
          </p:nvSpPr>
          <p:spPr>
            <a:xfrm>
              <a:off x="5570386" y="3030660"/>
              <a:ext cx="584374" cy="533416"/>
            </a:xfrm>
            <a:prstGeom prst="arc">
              <a:avLst>
                <a:gd name="adj1" fmla="val 11211986"/>
                <a:gd name="adj2" fmla="val 14565750"/>
              </a:avLst>
            </a:prstGeom>
            <a:ln w="12700">
              <a:solidFill>
                <a:srgbClr val="FF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grpSp>
      <p:cxnSp>
        <p:nvCxnSpPr>
          <p:cNvPr id="23" name="Straight Connector 22">
            <a:extLst>
              <a:ext uri="{FF2B5EF4-FFF2-40B4-BE49-F238E27FC236}">
                <a16:creationId xmlns:a16="http://schemas.microsoft.com/office/drawing/2014/main" id="{C12B2C6E-8C0D-B580-71CC-49CA52241C58}"/>
              </a:ext>
            </a:extLst>
          </p:cNvPr>
          <p:cNvCxnSpPr>
            <a:cxnSpLocks/>
          </p:cNvCxnSpPr>
          <p:nvPr/>
        </p:nvCxnSpPr>
        <p:spPr>
          <a:xfrm flipH="1">
            <a:off x="8097048" y="5407025"/>
            <a:ext cx="992591" cy="0"/>
          </a:xfrm>
          <a:prstGeom prst="line">
            <a:avLst/>
          </a:prstGeom>
          <a:ln w="28575">
            <a:solidFill>
              <a:schemeClr val="accent6">
                <a:lumMod val="50000"/>
              </a:schemeClr>
            </a:solidFill>
            <a:prstDash val="solid"/>
          </a:ln>
        </p:spPr>
        <p:style>
          <a:lnRef idx="1">
            <a:schemeClr val="accent1"/>
          </a:lnRef>
          <a:fillRef idx="0">
            <a:schemeClr val="accent1"/>
          </a:fillRef>
          <a:effectRef idx="0">
            <a:schemeClr val="accent1"/>
          </a:effectRef>
          <a:fontRef idx="minor">
            <a:schemeClr val="tx1"/>
          </a:fontRef>
        </p:style>
      </p:cxnSp>
      <p:grpSp>
        <p:nvGrpSpPr>
          <p:cNvPr id="40" name="Group 39">
            <a:extLst>
              <a:ext uri="{FF2B5EF4-FFF2-40B4-BE49-F238E27FC236}">
                <a16:creationId xmlns:a16="http://schemas.microsoft.com/office/drawing/2014/main" id="{CDA71E2B-A2C6-5997-3643-B00090614B42}"/>
              </a:ext>
            </a:extLst>
          </p:cNvPr>
          <p:cNvGrpSpPr/>
          <p:nvPr/>
        </p:nvGrpSpPr>
        <p:grpSpPr>
          <a:xfrm>
            <a:off x="4667877" y="5161955"/>
            <a:ext cx="3821729" cy="685200"/>
            <a:chOff x="4915527" y="5142905"/>
            <a:chExt cx="3821729" cy="685200"/>
          </a:xfrm>
        </p:grpSpPr>
        <p:sp>
          <p:nvSpPr>
            <p:cNvPr id="33" name="Arc 32">
              <a:extLst>
                <a:ext uri="{FF2B5EF4-FFF2-40B4-BE49-F238E27FC236}">
                  <a16:creationId xmlns:a16="http://schemas.microsoft.com/office/drawing/2014/main" id="{6B5D97BC-AC68-9074-ED78-5B97305081E4}"/>
                </a:ext>
              </a:extLst>
            </p:cNvPr>
            <p:cNvSpPr/>
            <p:nvPr/>
          </p:nvSpPr>
          <p:spPr>
            <a:xfrm flipH="1" flipV="1">
              <a:off x="8081828" y="5142905"/>
              <a:ext cx="584374" cy="533416"/>
            </a:xfrm>
            <a:prstGeom prst="arc">
              <a:avLst>
                <a:gd name="adj1" fmla="val 11211986"/>
                <a:gd name="adj2" fmla="val 14565750"/>
              </a:avLst>
            </a:prstGeom>
            <a:ln w="12700">
              <a:solidFill>
                <a:schemeClr val="accent6">
                  <a:lumMod val="50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34" name="TextBox 33">
              <a:extLst>
                <a:ext uri="{FF2B5EF4-FFF2-40B4-BE49-F238E27FC236}">
                  <a16:creationId xmlns:a16="http://schemas.microsoft.com/office/drawing/2014/main" id="{3F4BF083-93A2-CBDD-BBBC-87CDCCBC20F7}"/>
                </a:ext>
              </a:extLst>
            </p:cNvPr>
            <p:cNvSpPr txBox="1"/>
            <p:nvPr/>
          </p:nvSpPr>
          <p:spPr>
            <a:xfrm>
              <a:off x="4915527" y="5458773"/>
              <a:ext cx="3821729" cy="369332"/>
            </a:xfrm>
            <a:prstGeom prst="rect">
              <a:avLst/>
            </a:prstGeom>
            <a:noFill/>
            <a:ln>
              <a:noFill/>
            </a:ln>
          </p:spPr>
          <p:txBody>
            <a:bodyPr wrap="square" rtlCol="0">
              <a:spAutoFit/>
            </a:bodyPr>
            <a:lstStyle/>
            <a:p>
              <a:r>
                <a:rPr lang="en-GB" dirty="0">
                  <a:solidFill>
                    <a:schemeClr val="accent6">
                      <a:lumMod val="50000"/>
                    </a:schemeClr>
                  </a:solidFill>
                </a:rPr>
                <a:t>corresponding increase in perimeter</a:t>
              </a:r>
            </a:p>
          </p:txBody>
        </p:sp>
      </p:grpSp>
      <mc:AlternateContent xmlns:mc="http://schemas.openxmlformats.org/markup-compatibility/2006" xmlns:a14="http://schemas.microsoft.com/office/drawing/2010/main">
        <mc:Choice Requires="a14">
          <p:sp>
            <p:nvSpPr>
              <p:cNvPr id="37" name="Content Placeholder 2">
                <a:extLst>
                  <a:ext uri="{FF2B5EF4-FFF2-40B4-BE49-F238E27FC236}">
                    <a16:creationId xmlns:a16="http://schemas.microsoft.com/office/drawing/2014/main" id="{302EECCB-879D-76EE-9A3B-90A7FF2A525E}"/>
                  </a:ext>
                </a:extLst>
              </p:cNvPr>
              <p:cNvSpPr txBox="1">
                <a:spLocks/>
              </p:cNvSpPr>
              <p:nvPr/>
            </p:nvSpPr>
            <p:spPr>
              <a:xfrm>
                <a:off x="8304589" y="2962675"/>
                <a:ext cx="3738776" cy="1202802"/>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50000"/>
                  </a:lnSpc>
                  <a:buFont typeface="Arial" panose="020B0604020202020204" pitchFamily="34" charset="0"/>
                  <a:buNone/>
                </a:pPr>
                <a:r>
                  <a:rPr lang="en-GB" sz="2000" dirty="0">
                    <a:latin typeface="Comic Sans MS" panose="030F0702030302020204" pitchFamily="66" charset="0"/>
                  </a:rPr>
                  <a:t>The  perimeter is:</a:t>
                </a:r>
              </a:p>
              <a:p>
                <a:pPr marL="0" indent="0">
                  <a:lnSpc>
                    <a:spcPct val="150000"/>
                  </a:lnSpc>
                  <a:buFont typeface="Arial" panose="020B0604020202020204" pitchFamily="34" charset="0"/>
                  <a:buNone/>
                </a:pPr>
                <a14:m>
                  <m:oMathPara xmlns:m="http://schemas.openxmlformats.org/officeDocument/2006/math">
                    <m:oMathParaPr>
                      <m:jc m:val="centerGroup"/>
                    </m:oMathParaPr>
                    <m:oMath xmlns:m="http://schemas.openxmlformats.org/officeDocument/2006/math">
                      <m:r>
                        <a:rPr lang="en-GB" sz="2000" i="1" dirty="0" smtClean="0">
                          <a:latin typeface="Cambria Math" panose="02040503050406030204" pitchFamily="18" charset="0"/>
                        </a:rPr>
                        <m:t>36+14+1</m:t>
                      </m:r>
                      <m:r>
                        <a:rPr lang="en-GB" sz="2000" b="0" i="1" dirty="0" smtClean="0">
                          <a:latin typeface="Cambria Math" panose="02040503050406030204" pitchFamily="18" charset="0"/>
                        </a:rPr>
                        <m:t>6</m:t>
                      </m:r>
                      <m:r>
                        <a:rPr lang="en-GB" sz="2000" i="1" dirty="0" smtClean="0">
                          <a:latin typeface="Cambria Math" panose="02040503050406030204" pitchFamily="18" charset="0"/>
                        </a:rPr>
                        <m:t>+</m:t>
                      </m:r>
                      <m:r>
                        <a:rPr lang="en-GB" sz="2000" b="0" i="1" dirty="0" smtClean="0">
                          <a:latin typeface="Cambria Math" panose="02040503050406030204" pitchFamily="18" charset="0"/>
                        </a:rPr>
                        <m:t>30</m:t>
                      </m:r>
                      <m:r>
                        <a:rPr lang="en-GB" sz="2000" i="1" dirty="0" smtClean="0">
                          <a:latin typeface="Cambria Math" panose="02040503050406030204" pitchFamily="18" charset="0"/>
                        </a:rPr>
                        <m:t>=96</m:t>
                      </m:r>
                    </m:oMath>
                  </m:oMathPara>
                </a14:m>
                <a:endParaRPr lang="en-GB" sz="2000" dirty="0">
                  <a:latin typeface="Comic Sans MS" panose="030F0702030302020204" pitchFamily="66" charset="0"/>
                </a:endParaRPr>
              </a:p>
            </p:txBody>
          </p:sp>
        </mc:Choice>
        <mc:Fallback xmlns="">
          <p:sp>
            <p:nvSpPr>
              <p:cNvPr id="37" name="Content Placeholder 2">
                <a:extLst>
                  <a:ext uri="{FF2B5EF4-FFF2-40B4-BE49-F238E27FC236}">
                    <a16:creationId xmlns:a16="http://schemas.microsoft.com/office/drawing/2014/main" id="{302EECCB-879D-76EE-9A3B-90A7FF2A525E}"/>
                  </a:ext>
                </a:extLst>
              </p:cNvPr>
              <p:cNvSpPr txBox="1">
                <a:spLocks noRot="1" noChangeAspect="1" noMove="1" noResize="1" noEditPoints="1" noAdjustHandles="1" noChangeArrowheads="1" noChangeShapeType="1" noTextEdit="1"/>
              </p:cNvSpPr>
              <p:nvPr/>
            </p:nvSpPr>
            <p:spPr>
              <a:xfrm>
                <a:off x="8304589" y="2962675"/>
                <a:ext cx="3738776" cy="1202802"/>
              </a:xfrm>
              <a:prstGeom prst="rect">
                <a:avLst/>
              </a:prstGeom>
              <a:blipFill>
                <a:blip r:embed="rId5"/>
                <a:stretch>
                  <a:fillRect l="-1629"/>
                </a:stretch>
              </a:blipFill>
            </p:spPr>
            <p:txBody>
              <a:bodyPr/>
              <a:lstStyle/>
              <a:p>
                <a:r>
                  <a:rPr lang="en-GB">
                    <a:noFill/>
                  </a:rPr>
                  <a:t> </a:t>
                </a:r>
              </a:p>
            </p:txBody>
          </p:sp>
        </mc:Fallback>
      </mc:AlternateContent>
      <p:sp>
        <p:nvSpPr>
          <p:cNvPr id="38" name="Equals 37">
            <a:extLst>
              <a:ext uri="{FF2B5EF4-FFF2-40B4-BE49-F238E27FC236}">
                <a16:creationId xmlns:a16="http://schemas.microsoft.com/office/drawing/2014/main" id="{A35C4CE4-10C4-581F-A5F5-45FAD7BFE16E}"/>
              </a:ext>
            </a:extLst>
          </p:cNvPr>
          <p:cNvSpPr/>
          <p:nvPr/>
        </p:nvSpPr>
        <p:spPr>
          <a:xfrm rot="5400000">
            <a:off x="5515737" y="3130172"/>
            <a:ext cx="127402" cy="381421"/>
          </a:xfrm>
          <a:prstGeom prst="mathEqual">
            <a:avLst>
              <a:gd name="adj1" fmla="val 2127"/>
              <a:gd name="adj2" fmla="val 7780"/>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39" name="Equals 38">
            <a:extLst>
              <a:ext uri="{FF2B5EF4-FFF2-40B4-BE49-F238E27FC236}">
                <a16:creationId xmlns:a16="http://schemas.microsoft.com/office/drawing/2014/main" id="{F95614A8-6187-3A60-EFAA-8B66FAFDFB55}"/>
              </a:ext>
            </a:extLst>
          </p:cNvPr>
          <p:cNvSpPr/>
          <p:nvPr/>
        </p:nvSpPr>
        <p:spPr>
          <a:xfrm rot="5400000">
            <a:off x="8551037" y="5225672"/>
            <a:ext cx="127402" cy="381421"/>
          </a:xfrm>
          <a:prstGeom prst="mathEqual">
            <a:avLst>
              <a:gd name="adj1" fmla="val 2127"/>
              <a:gd name="adj2" fmla="val 7780"/>
            </a:avLst>
          </a:prstGeom>
          <a:solidFill>
            <a:srgbClr val="FF0000"/>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7" name="Content Placeholder 2">
            <a:extLst>
              <a:ext uri="{FF2B5EF4-FFF2-40B4-BE49-F238E27FC236}">
                <a16:creationId xmlns:a16="http://schemas.microsoft.com/office/drawing/2014/main" id="{87BBEA89-EBAD-A3E8-276D-F5CC7B1A6822}"/>
              </a:ext>
            </a:extLst>
          </p:cNvPr>
          <p:cNvSpPr>
            <a:spLocks noGrp="1"/>
          </p:cNvSpPr>
          <p:nvPr>
            <p:ph idx="1"/>
          </p:nvPr>
        </p:nvSpPr>
        <p:spPr>
          <a:xfrm>
            <a:off x="838200" y="1306301"/>
            <a:ext cx="9666766" cy="1003300"/>
          </a:xfrm>
        </p:spPr>
        <p:txBody>
          <a:bodyPr/>
          <a:lstStyle/>
          <a:p>
            <a:pPr marL="0" indent="0">
              <a:buNone/>
            </a:pPr>
            <a:r>
              <a:rPr lang="en-GB" dirty="0">
                <a:latin typeface="Comic Sans MS" panose="030F0702030302020204" pitchFamily="66" charset="0"/>
              </a:rPr>
              <a:t>Find the perimeter of the polygon, in which all sides are either vertical or horizontal.</a:t>
            </a:r>
          </a:p>
        </p:txBody>
      </p:sp>
    </p:spTree>
    <p:extLst>
      <p:ext uri="{BB962C8B-B14F-4D97-AF65-F5344CB8AC3E}">
        <p14:creationId xmlns:p14="http://schemas.microsoft.com/office/powerpoint/2010/main" val="7159844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0">
                                            <p:txEl>
                                              <p:pRg st="0" end="0"/>
                                            </p:txEl>
                                          </p:spTgt>
                                        </p:tgtEl>
                                        <p:attrNameLst>
                                          <p:attrName>style.visibility</p:attrName>
                                        </p:attrNameLst>
                                      </p:cBhvr>
                                      <p:to>
                                        <p:strVal val="visible"/>
                                      </p:to>
                                    </p:set>
                                    <p:animEffect transition="in" filter="fade">
                                      <p:cBhvr>
                                        <p:cTn id="7" dur="2000"/>
                                        <p:tgtEl>
                                          <p:spTgt spid="30">
                                            <p:txEl>
                                              <p:pRg st="0" end="0"/>
                                            </p:txEl>
                                          </p:spTgt>
                                        </p:tgtEl>
                                      </p:cBhvr>
                                    </p:animEffect>
                                  </p:childTnLst>
                                </p:cTn>
                              </p:par>
                            </p:childTnLst>
                          </p:cTn>
                        </p:par>
                        <p:par>
                          <p:cTn id="8" fill="hold">
                            <p:stCondLst>
                              <p:cond delay="2000"/>
                            </p:stCondLst>
                            <p:childTnLst>
                              <p:par>
                                <p:cTn id="9" presetID="10" presetClass="entr" presetSubtype="0" fill="hold" nodeType="afterEffect">
                                  <p:stCondLst>
                                    <p:cond delay="2000"/>
                                  </p:stCondLst>
                                  <p:childTnLst>
                                    <p:set>
                                      <p:cBhvr>
                                        <p:cTn id="10" dur="1" fill="hold">
                                          <p:stCondLst>
                                            <p:cond delay="0"/>
                                          </p:stCondLst>
                                        </p:cTn>
                                        <p:tgtEl>
                                          <p:spTgt spid="35"/>
                                        </p:tgtEl>
                                        <p:attrNameLst>
                                          <p:attrName>style.visibility</p:attrName>
                                        </p:attrNameLst>
                                      </p:cBhvr>
                                      <p:to>
                                        <p:strVal val="visible"/>
                                      </p:to>
                                    </p:set>
                                    <p:animEffect transition="in" filter="fade">
                                      <p:cBhvr>
                                        <p:cTn id="11" dur="500"/>
                                        <p:tgtEl>
                                          <p:spTgt spid="35"/>
                                        </p:tgtEl>
                                      </p:cBhvr>
                                    </p:animEffect>
                                  </p:childTnLst>
                                </p:cTn>
                              </p:par>
                            </p:childTnLst>
                          </p:cTn>
                        </p:par>
                        <p:par>
                          <p:cTn id="12" fill="hold">
                            <p:stCondLst>
                              <p:cond delay="4500"/>
                            </p:stCondLst>
                            <p:childTnLst>
                              <p:par>
                                <p:cTn id="13" presetID="10" presetClass="entr" presetSubtype="0" fill="hold" grpId="0" nodeType="afterEffect">
                                  <p:stCondLst>
                                    <p:cond delay="2000"/>
                                  </p:stCondLst>
                                  <p:childTnLst>
                                    <p:set>
                                      <p:cBhvr>
                                        <p:cTn id="14" dur="1" fill="hold">
                                          <p:stCondLst>
                                            <p:cond delay="0"/>
                                          </p:stCondLst>
                                        </p:cTn>
                                        <p:tgtEl>
                                          <p:spTgt spid="37">
                                            <p:txEl>
                                              <p:pRg st="0" end="0"/>
                                            </p:txEl>
                                          </p:spTgt>
                                        </p:tgtEl>
                                        <p:attrNameLst>
                                          <p:attrName>style.visibility</p:attrName>
                                        </p:attrNameLst>
                                      </p:cBhvr>
                                      <p:to>
                                        <p:strVal val="visible"/>
                                      </p:to>
                                    </p:set>
                                    <p:animEffect transition="in" filter="fade">
                                      <p:cBhvr>
                                        <p:cTn id="15" dur="2000"/>
                                        <p:tgtEl>
                                          <p:spTgt spid="37">
                                            <p:txEl>
                                              <p:pRg st="0" end="0"/>
                                            </p:txEl>
                                          </p:spTgt>
                                        </p:tgtEl>
                                      </p:cBhvr>
                                    </p:animEffect>
                                  </p:childTnLst>
                                </p:cTn>
                              </p:par>
                            </p:childTnLst>
                          </p:cTn>
                        </p:par>
                        <p:par>
                          <p:cTn id="16" fill="hold">
                            <p:stCondLst>
                              <p:cond delay="8500"/>
                            </p:stCondLst>
                            <p:childTnLst>
                              <p:par>
                                <p:cTn id="17" presetID="10" presetClass="entr" presetSubtype="0" fill="hold" grpId="0" nodeType="afterEffect">
                                  <p:stCondLst>
                                    <p:cond delay="1000"/>
                                  </p:stCondLst>
                                  <p:childTnLst>
                                    <p:set>
                                      <p:cBhvr>
                                        <p:cTn id="18" dur="1" fill="hold">
                                          <p:stCondLst>
                                            <p:cond delay="0"/>
                                          </p:stCondLst>
                                        </p:cTn>
                                        <p:tgtEl>
                                          <p:spTgt spid="37">
                                            <p:txEl>
                                              <p:pRg st="1" end="1"/>
                                            </p:txEl>
                                          </p:spTgt>
                                        </p:tgtEl>
                                        <p:attrNameLst>
                                          <p:attrName>style.visibility</p:attrName>
                                        </p:attrNameLst>
                                      </p:cBhvr>
                                      <p:to>
                                        <p:strVal val="visible"/>
                                      </p:to>
                                    </p:set>
                                    <p:animEffect transition="in" filter="fade">
                                      <p:cBhvr>
                                        <p:cTn id="19" dur="2000"/>
                                        <p:tgtEl>
                                          <p:spTgt spid="3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uiExpand="1" build="p"/>
      <p:bldP spid="37"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A54C4F-67A5-4C27-168A-C16C8077DB4F}"/>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F02A9D08-C26B-DE5C-CCE1-8C7728FE9DA3}"/>
              </a:ext>
            </a:extLst>
          </p:cNvPr>
          <p:cNvSpPr>
            <a:spLocks noGrp="1"/>
          </p:cNvSpPr>
          <p:nvPr>
            <p:ph idx="1"/>
          </p:nvPr>
        </p:nvSpPr>
        <p:spPr/>
        <p:txBody>
          <a:bodyPr/>
          <a:lstStyle/>
          <a:p>
            <a:endParaRPr lang="en-GB"/>
          </a:p>
        </p:txBody>
      </p:sp>
    </p:spTree>
    <p:extLst>
      <p:ext uri="{BB962C8B-B14F-4D97-AF65-F5344CB8AC3E}">
        <p14:creationId xmlns:p14="http://schemas.microsoft.com/office/powerpoint/2010/main" val="12123494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869E87-88B3-B930-A22A-61B3BD17977D}"/>
              </a:ext>
            </a:extLst>
          </p:cNvPr>
          <p:cNvSpPr>
            <a:spLocks noGrp="1"/>
          </p:cNvSpPr>
          <p:nvPr>
            <p:ph type="title"/>
          </p:nvPr>
        </p:nvSpPr>
        <p:spPr/>
        <p:txBody>
          <a:bodyPr/>
          <a:lstStyle/>
          <a:p>
            <a:r>
              <a:rPr lang="en-GB" dirty="0"/>
              <a:t>Note to Teacher</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F114E900-7E97-74D3-2DA5-4B919D0C23EF}"/>
                  </a:ext>
                </a:extLst>
              </p:cNvPr>
              <p:cNvSpPr>
                <a:spLocks noGrp="1"/>
              </p:cNvSpPr>
              <p:nvPr>
                <p:ph idx="1"/>
              </p:nvPr>
            </p:nvSpPr>
            <p:spPr/>
            <p:txBody>
              <a:bodyPr/>
              <a:lstStyle/>
              <a:p>
                <a:pPr>
                  <a:lnSpc>
                    <a:spcPct val="150000"/>
                  </a:lnSpc>
                </a:pPr>
                <a:r>
                  <a:rPr lang="en-GB" dirty="0"/>
                  <a:t>The answers are all the same.</a:t>
                </a:r>
              </a:p>
              <a:p>
                <a:pPr>
                  <a:lnSpc>
                    <a:spcPct val="150000"/>
                  </a:lnSpc>
                </a:pPr>
                <a:r>
                  <a:rPr lang="en-GB" dirty="0"/>
                  <a:t>The answer is the sum of the three numbers, doubled.</a:t>
                </a:r>
              </a:p>
              <a:p>
                <a:pPr>
                  <a:lnSpc>
                    <a:spcPct val="150000"/>
                  </a:lnSpc>
                </a:pPr>
                <a:r>
                  <a:rPr lang="en-GB" dirty="0"/>
                  <a:t>The sum on all worksheets is  </a:t>
                </a:r>
                <a14:m>
                  <m:oMath xmlns:m="http://schemas.openxmlformats.org/officeDocument/2006/math">
                    <m:r>
                      <a:rPr lang="en-GB" b="1" i="1" dirty="0" smtClean="0">
                        <a:latin typeface="Cambria Math" panose="02040503050406030204" pitchFamily="18" charset="0"/>
                      </a:rPr>
                      <m:t>𝟒𝟔</m:t>
                    </m:r>
                  </m:oMath>
                </a14:m>
                <a:r>
                  <a:rPr lang="en-GB" dirty="0"/>
                  <a:t>  so the answers are all  </a:t>
                </a:r>
                <a14:m>
                  <m:oMath xmlns:m="http://schemas.openxmlformats.org/officeDocument/2006/math">
                    <m:r>
                      <a:rPr lang="en-GB" b="1" i="1" dirty="0" smtClean="0">
                        <a:latin typeface="Cambria Math" panose="02040503050406030204" pitchFamily="18" charset="0"/>
                      </a:rPr>
                      <m:t>𝟗𝟐</m:t>
                    </m:r>
                  </m:oMath>
                </a14:m>
                <a:r>
                  <a:rPr lang="en-GB" dirty="0"/>
                  <a:t>.</a:t>
                </a:r>
              </a:p>
            </p:txBody>
          </p:sp>
        </mc:Choice>
        <mc:Fallback xmlns="">
          <p:sp>
            <p:nvSpPr>
              <p:cNvPr id="3" name="Content Placeholder 2">
                <a:extLst>
                  <a:ext uri="{FF2B5EF4-FFF2-40B4-BE49-F238E27FC236}">
                    <a16:creationId xmlns:a16="http://schemas.microsoft.com/office/drawing/2014/main" id="{F114E900-7E97-74D3-2DA5-4B919D0C23EF}"/>
                  </a:ext>
                </a:extLst>
              </p:cNvPr>
              <p:cNvSpPr>
                <a:spLocks noGrp="1" noRot="1" noChangeAspect="1" noMove="1" noResize="1" noEditPoints="1" noAdjustHandles="1" noChangeArrowheads="1" noChangeShapeType="1" noTextEdit="1"/>
              </p:cNvSpPr>
              <p:nvPr>
                <p:ph idx="1"/>
              </p:nvPr>
            </p:nvSpPr>
            <p:spPr>
              <a:blipFill>
                <a:blip r:embed="rId2"/>
                <a:stretch>
                  <a:fillRect l="-1043"/>
                </a:stretch>
              </a:blipFill>
            </p:spPr>
            <p:txBody>
              <a:bodyPr/>
              <a:lstStyle/>
              <a:p>
                <a:r>
                  <a:rPr lang="en-GB">
                    <a:noFill/>
                  </a:rPr>
                  <a:t> </a:t>
                </a:r>
              </a:p>
            </p:txBody>
          </p:sp>
        </mc:Fallback>
      </mc:AlternateContent>
    </p:spTree>
    <p:extLst>
      <p:ext uri="{BB962C8B-B14F-4D97-AF65-F5344CB8AC3E}">
        <p14:creationId xmlns:p14="http://schemas.microsoft.com/office/powerpoint/2010/main" val="37985811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BAC081-5261-4478-D95B-9AE06F6CE381}"/>
              </a:ext>
            </a:extLst>
          </p:cNvPr>
          <p:cNvSpPr>
            <a:spLocks noGrp="1"/>
          </p:cNvSpPr>
          <p:nvPr>
            <p:ph type="title"/>
          </p:nvPr>
        </p:nvSpPr>
        <p:spPr/>
        <p:txBody>
          <a:bodyPr/>
          <a:lstStyle/>
          <a:p>
            <a:r>
              <a:rPr lang="en-GB" dirty="0"/>
              <a:t>RESOURCES</a:t>
            </a:r>
          </a:p>
        </p:txBody>
      </p:sp>
      <p:sp>
        <p:nvSpPr>
          <p:cNvPr id="3" name="Content Placeholder 2">
            <a:extLst>
              <a:ext uri="{FF2B5EF4-FFF2-40B4-BE49-F238E27FC236}">
                <a16:creationId xmlns:a16="http://schemas.microsoft.com/office/drawing/2014/main" id="{BE4C21A0-1367-7CF9-AFAB-0F688B12C430}"/>
              </a:ext>
            </a:extLst>
          </p:cNvPr>
          <p:cNvSpPr>
            <a:spLocks noGrp="1"/>
          </p:cNvSpPr>
          <p:nvPr>
            <p:ph idx="1"/>
          </p:nvPr>
        </p:nvSpPr>
        <p:spPr/>
        <p:txBody>
          <a:bodyPr/>
          <a:lstStyle/>
          <a:p>
            <a:endParaRPr lang="en-GB"/>
          </a:p>
        </p:txBody>
      </p:sp>
    </p:spTree>
    <p:extLst>
      <p:ext uri="{BB962C8B-B14F-4D97-AF65-F5344CB8AC3E}">
        <p14:creationId xmlns:p14="http://schemas.microsoft.com/office/powerpoint/2010/main" val="38046446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D3458-6821-4B5B-39E9-49798F520B66}"/>
              </a:ext>
            </a:extLst>
          </p:cNvPr>
          <p:cNvSpPr>
            <a:spLocks noGrp="1"/>
          </p:cNvSpPr>
          <p:nvPr>
            <p:ph type="title"/>
          </p:nvPr>
        </p:nvSpPr>
        <p:spPr>
          <a:xfrm>
            <a:off x="838200" y="365125"/>
            <a:ext cx="10515600" cy="815975"/>
          </a:xfrm>
        </p:spPr>
        <p:txBody>
          <a:bodyPr/>
          <a:lstStyle/>
          <a:p>
            <a:pPr algn="ctr"/>
            <a:r>
              <a:rPr lang="en-GB" dirty="0">
                <a:latin typeface="Comic Sans MS" panose="030F0702030302020204" pitchFamily="66" charset="0"/>
              </a:rPr>
              <a:t>Puzzling Perimeter - 2</a:t>
            </a:r>
          </a:p>
        </p:txBody>
      </p:sp>
      <p:sp>
        <p:nvSpPr>
          <p:cNvPr id="3" name="Content Placeholder 2">
            <a:extLst>
              <a:ext uri="{FF2B5EF4-FFF2-40B4-BE49-F238E27FC236}">
                <a16:creationId xmlns:a16="http://schemas.microsoft.com/office/drawing/2014/main" id="{AF165B7F-1EE0-7AE3-4E4B-48C16F01B7DC}"/>
              </a:ext>
            </a:extLst>
          </p:cNvPr>
          <p:cNvSpPr>
            <a:spLocks noGrp="1"/>
          </p:cNvSpPr>
          <p:nvPr>
            <p:ph idx="1"/>
          </p:nvPr>
        </p:nvSpPr>
        <p:spPr>
          <a:xfrm>
            <a:off x="838200" y="1306301"/>
            <a:ext cx="9666766" cy="1003300"/>
          </a:xfrm>
        </p:spPr>
        <p:txBody>
          <a:bodyPr/>
          <a:lstStyle/>
          <a:p>
            <a:pPr marL="0" indent="0">
              <a:buNone/>
            </a:pPr>
            <a:r>
              <a:rPr lang="en-GB" dirty="0">
                <a:latin typeface="Comic Sans MS" panose="030F0702030302020204" pitchFamily="66" charset="0"/>
              </a:rPr>
              <a:t>Find the perimeter of the polygon, in which all sides are either vertical or horizontal.</a:t>
            </a:r>
          </a:p>
        </p:txBody>
      </p:sp>
      <p:grpSp>
        <p:nvGrpSpPr>
          <p:cNvPr id="18" name="Group 17">
            <a:extLst>
              <a:ext uri="{FF2B5EF4-FFF2-40B4-BE49-F238E27FC236}">
                <a16:creationId xmlns:a16="http://schemas.microsoft.com/office/drawing/2014/main" id="{3464FAF9-354B-05B5-2D00-871CBE2FC69F}"/>
              </a:ext>
            </a:extLst>
          </p:cNvPr>
          <p:cNvGrpSpPr/>
          <p:nvPr/>
        </p:nvGrpSpPr>
        <p:grpSpPr>
          <a:xfrm>
            <a:off x="2870421" y="2250940"/>
            <a:ext cx="5226663" cy="3159563"/>
            <a:chOff x="2870421" y="2250940"/>
            <a:chExt cx="5226663" cy="3159563"/>
          </a:xfrm>
        </p:grpSpPr>
        <p:grpSp>
          <p:nvGrpSpPr>
            <p:cNvPr id="8" name="Group 7">
              <a:extLst>
                <a:ext uri="{FF2B5EF4-FFF2-40B4-BE49-F238E27FC236}">
                  <a16:creationId xmlns:a16="http://schemas.microsoft.com/office/drawing/2014/main" id="{FF2DF4E7-A95F-0351-D040-84C92D0A13A5}"/>
                </a:ext>
              </a:extLst>
            </p:cNvPr>
            <p:cNvGrpSpPr/>
            <p:nvPr/>
          </p:nvGrpSpPr>
          <p:grpSpPr>
            <a:xfrm>
              <a:off x="3471082" y="2706616"/>
              <a:ext cx="4617493" cy="2702257"/>
              <a:chOff x="3471082" y="3557516"/>
              <a:chExt cx="4617493" cy="2702257"/>
            </a:xfrm>
          </p:grpSpPr>
          <p:sp>
            <p:nvSpPr>
              <p:cNvPr id="4" name="Rectangle 3">
                <a:extLst>
                  <a:ext uri="{FF2B5EF4-FFF2-40B4-BE49-F238E27FC236}">
                    <a16:creationId xmlns:a16="http://schemas.microsoft.com/office/drawing/2014/main" id="{6C8BC547-F182-D28E-9BBE-ED0EAF8F06FE}"/>
                  </a:ext>
                </a:extLst>
              </p:cNvPr>
              <p:cNvSpPr/>
              <p:nvPr/>
            </p:nvSpPr>
            <p:spPr>
              <a:xfrm>
                <a:off x="3471082" y="3562349"/>
                <a:ext cx="2581275" cy="600075"/>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4CEF12A8-8206-D36E-6661-E88C5FE3C1B8}"/>
                  </a:ext>
                </a:extLst>
              </p:cNvPr>
              <p:cNvSpPr/>
              <p:nvPr/>
            </p:nvSpPr>
            <p:spPr>
              <a:xfrm>
                <a:off x="3471082" y="3962594"/>
                <a:ext cx="1581151" cy="1373867"/>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Rectangle 5">
                <a:extLst>
                  <a:ext uri="{FF2B5EF4-FFF2-40B4-BE49-F238E27FC236}">
                    <a16:creationId xmlns:a16="http://schemas.microsoft.com/office/drawing/2014/main" id="{132465A2-0344-6C58-A7BC-D35605D299B3}"/>
                  </a:ext>
                </a:extLst>
              </p:cNvPr>
              <p:cNvSpPr/>
              <p:nvPr/>
            </p:nvSpPr>
            <p:spPr>
              <a:xfrm>
                <a:off x="3471082" y="5210175"/>
                <a:ext cx="4610100" cy="1047750"/>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Freeform: Shape 6">
                <a:extLst>
                  <a:ext uri="{FF2B5EF4-FFF2-40B4-BE49-F238E27FC236}">
                    <a16:creationId xmlns:a16="http://schemas.microsoft.com/office/drawing/2014/main" id="{7E86C185-B3B0-2219-9AB1-1FA1039C1E1A}"/>
                  </a:ext>
                </a:extLst>
              </p:cNvPr>
              <p:cNvSpPr/>
              <p:nvPr/>
            </p:nvSpPr>
            <p:spPr>
              <a:xfrm>
                <a:off x="3471082" y="3557516"/>
                <a:ext cx="4617493" cy="2702257"/>
              </a:xfrm>
              <a:custGeom>
                <a:avLst/>
                <a:gdLst>
                  <a:gd name="connsiteX0" fmla="*/ 0 w 4617493"/>
                  <a:gd name="connsiteY0" fmla="*/ 4550 h 2702257"/>
                  <a:gd name="connsiteX1" fmla="*/ 2593075 w 4617493"/>
                  <a:gd name="connsiteY1" fmla="*/ 0 h 2702257"/>
                  <a:gd name="connsiteX2" fmla="*/ 2593075 w 4617493"/>
                  <a:gd name="connsiteY2" fmla="*/ 605051 h 2702257"/>
                  <a:gd name="connsiteX3" fmla="*/ 1596789 w 4617493"/>
                  <a:gd name="connsiteY3" fmla="*/ 609600 h 2702257"/>
                  <a:gd name="connsiteX4" fmla="*/ 1596789 w 4617493"/>
                  <a:gd name="connsiteY4" fmla="*/ 1646830 h 2702257"/>
                  <a:gd name="connsiteX5" fmla="*/ 4617493 w 4617493"/>
                  <a:gd name="connsiteY5" fmla="*/ 1646830 h 2702257"/>
                  <a:gd name="connsiteX6" fmla="*/ 4617493 w 4617493"/>
                  <a:gd name="connsiteY6" fmla="*/ 2702257 h 2702257"/>
                  <a:gd name="connsiteX7" fmla="*/ 4550 w 4617493"/>
                  <a:gd name="connsiteY7" fmla="*/ 2702257 h 2702257"/>
                  <a:gd name="connsiteX8" fmla="*/ 0 w 4617493"/>
                  <a:gd name="connsiteY8" fmla="*/ 4550 h 2702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17493" h="2702257">
                    <a:moveTo>
                      <a:pt x="0" y="4550"/>
                    </a:moveTo>
                    <a:lnTo>
                      <a:pt x="2593075" y="0"/>
                    </a:lnTo>
                    <a:lnTo>
                      <a:pt x="2593075" y="605051"/>
                    </a:lnTo>
                    <a:lnTo>
                      <a:pt x="1596789" y="609600"/>
                    </a:lnTo>
                    <a:lnTo>
                      <a:pt x="1596789" y="1646830"/>
                    </a:lnTo>
                    <a:lnTo>
                      <a:pt x="4617493" y="1646830"/>
                    </a:lnTo>
                    <a:lnTo>
                      <a:pt x="4617493" y="2702257"/>
                    </a:lnTo>
                    <a:lnTo>
                      <a:pt x="4550" y="2702257"/>
                    </a:lnTo>
                    <a:cubicBezTo>
                      <a:pt x="3033" y="1803021"/>
                      <a:pt x="1517" y="903786"/>
                      <a:pt x="0" y="4550"/>
                    </a:cubicBezTo>
                    <a:close/>
                  </a:path>
                </a:pathLst>
              </a:custGeom>
              <a:noFill/>
              <a:ln w="285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cxnSp>
          <p:nvCxnSpPr>
            <p:cNvPr id="13" name="Straight Arrow Connector 12">
              <a:extLst>
                <a:ext uri="{FF2B5EF4-FFF2-40B4-BE49-F238E27FC236}">
                  <a16:creationId xmlns:a16="http://schemas.microsoft.com/office/drawing/2014/main" id="{DD783C26-83E9-5C6B-D095-47E729A310CC}"/>
                </a:ext>
              </a:extLst>
            </p:cNvPr>
            <p:cNvCxnSpPr/>
            <p:nvPr/>
          </p:nvCxnSpPr>
          <p:spPr>
            <a:xfrm>
              <a:off x="5068135" y="4080695"/>
              <a:ext cx="3028949" cy="0"/>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961F59AD-9BC6-2B01-EE8D-A3DB371D1FAD}"/>
                    </a:ext>
                  </a:extLst>
                </p:cNvPr>
                <p:cNvSpPr txBox="1"/>
                <p:nvPr/>
              </p:nvSpPr>
              <p:spPr>
                <a:xfrm>
                  <a:off x="6340458" y="3896029"/>
                  <a:ext cx="494046" cy="369332"/>
                </a:xfrm>
                <a:prstGeom prst="rect">
                  <a:avLst/>
                </a:prstGeom>
                <a:solidFill>
                  <a:schemeClr val="bg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i="1" dirty="0" smtClean="0">
                            <a:latin typeface="Cambria Math" panose="02040503050406030204" pitchFamily="18" charset="0"/>
                          </a:rPr>
                          <m:t>1</m:t>
                        </m:r>
                        <m:r>
                          <a:rPr lang="en-GB" b="0" i="1" dirty="0" smtClean="0">
                            <a:latin typeface="Cambria Math" panose="02040503050406030204" pitchFamily="18" charset="0"/>
                          </a:rPr>
                          <m:t>6</m:t>
                        </m:r>
                      </m:oMath>
                    </m:oMathPara>
                  </a14:m>
                  <a:endParaRPr lang="en-GB" dirty="0"/>
                </a:p>
              </p:txBody>
            </p:sp>
          </mc:Choice>
          <mc:Fallback xmlns="">
            <p:sp>
              <p:nvSpPr>
                <p:cNvPr id="10" name="TextBox 9">
                  <a:extLst>
                    <a:ext uri="{FF2B5EF4-FFF2-40B4-BE49-F238E27FC236}">
                      <a16:creationId xmlns:a16="http://schemas.microsoft.com/office/drawing/2014/main" id="{961F59AD-9BC6-2B01-EE8D-A3DB371D1FAD}"/>
                    </a:ext>
                  </a:extLst>
                </p:cNvPr>
                <p:cNvSpPr txBox="1">
                  <a:spLocks noRot="1" noChangeAspect="1" noMove="1" noResize="1" noEditPoints="1" noAdjustHandles="1" noChangeArrowheads="1" noChangeShapeType="1" noTextEdit="1"/>
                </p:cNvSpPr>
                <p:nvPr/>
              </p:nvSpPr>
              <p:spPr>
                <a:xfrm>
                  <a:off x="6340458" y="3896029"/>
                  <a:ext cx="494046" cy="369332"/>
                </a:xfrm>
                <a:prstGeom prst="rect">
                  <a:avLst/>
                </a:prstGeom>
                <a:blipFill>
                  <a:blip r:embed="rId2"/>
                  <a:stretch>
                    <a:fillRect/>
                  </a:stretch>
                </a:blipFill>
              </p:spPr>
              <p:txBody>
                <a:bodyPr/>
                <a:lstStyle/>
                <a:p>
                  <a:r>
                    <a:rPr lang="en-GB">
                      <a:noFill/>
                    </a:rPr>
                    <a:t> </a:t>
                  </a:r>
                </a:p>
              </p:txBody>
            </p:sp>
          </mc:Fallback>
        </mc:AlternateContent>
        <p:cxnSp>
          <p:nvCxnSpPr>
            <p:cNvPr id="14" name="Straight Arrow Connector 13">
              <a:extLst>
                <a:ext uri="{FF2B5EF4-FFF2-40B4-BE49-F238E27FC236}">
                  <a16:creationId xmlns:a16="http://schemas.microsoft.com/office/drawing/2014/main" id="{79CC9AD2-F84D-6F9C-472B-9560937A553E}"/>
                </a:ext>
              </a:extLst>
            </p:cNvPr>
            <p:cNvCxnSpPr>
              <a:cxnSpLocks/>
            </p:cNvCxnSpPr>
            <p:nvPr/>
          </p:nvCxnSpPr>
          <p:spPr>
            <a:xfrm>
              <a:off x="3116908" y="2706618"/>
              <a:ext cx="0" cy="2703885"/>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DA87945C-1F52-9654-D518-DB3F390B6C96}"/>
                </a:ext>
              </a:extLst>
            </p:cNvPr>
            <p:cNvCxnSpPr>
              <a:cxnSpLocks/>
            </p:cNvCxnSpPr>
            <p:nvPr/>
          </p:nvCxnSpPr>
          <p:spPr>
            <a:xfrm>
              <a:off x="3471082" y="2435606"/>
              <a:ext cx="2581275" cy="0"/>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FDE8C62C-BCE7-A840-83E5-FAB962DFD655}"/>
                    </a:ext>
                  </a:extLst>
                </p:cNvPr>
                <p:cNvSpPr txBox="1"/>
                <p:nvPr/>
              </p:nvSpPr>
              <p:spPr>
                <a:xfrm>
                  <a:off x="2870421" y="3896029"/>
                  <a:ext cx="494046" cy="369332"/>
                </a:xfrm>
                <a:prstGeom prst="rect">
                  <a:avLst/>
                </a:prstGeom>
                <a:solidFill>
                  <a:schemeClr val="bg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i="1" dirty="0" smtClean="0">
                            <a:latin typeface="Cambria Math" panose="02040503050406030204" pitchFamily="18" charset="0"/>
                          </a:rPr>
                          <m:t>1</m:t>
                        </m:r>
                        <m:r>
                          <a:rPr lang="en-GB" b="0" i="1" dirty="0" smtClean="0">
                            <a:latin typeface="Cambria Math" panose="02040503050406030204" pitchFamily="18" charset="0"/>
                          </a:rPr>
                          <m:t>6</m:t>
                        </m:r>
                      </m:oMath>
                    </m:oMathPara>
                  </a14:m>
                  <a:endParaRPr lang="en-GB" dirty="0"/>
                </a:p>
              </p:txBody>
            </p:sp>
          </mc:Choice>
          <mc:Fallback xmlns="">
            <p:sp>
              <p:nvSpPr>
                <p:cNvPr id="9" name="TextBox 8">
                  <a:extLst>
                    <a:ext uri="{FF2B5EF4-FFF2-40B4-BE49-F238E27FC236}">
                      <a16:creationId xmlns:a16="http://schemas.microsoft.com/office/drawing/2014/main" id="{FDE8C62C-BCE7-A840-83E5-FAB962DFD655}"/>
                    </a:ext>
                  </a:extLst>
                </p:cNvPr>
                <p:cNvSpPr txBox="1">
                  <a:spLocks noRot="1" noChangeAspect="1" noMove="1" noResize="1" noEditPoints="1" noAdjustHandles="1" noChangeArrowheads="1" noChangeShapeType="1" noTextEdit="1"/>
                </p:cNvSpPr>
                <p:nvPr/>
              </p:nvSpPr>
              <p:spPr>
                <a:xfrm>
                  <a:off x="2870421" y="3896029"/>
                  <a:ext cx="494046" cy="369332"/>
                </a:xfrm>
                <a:prstGeom prst="rect">
                  <a:avLst/>
                </a:prstGeom>
                <a:blipFill>
                  <a:blip r:embed="rId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F458072C-37A7-56C8-4719-241A1F1EC6D5}"/>
                    </a:ext>
                  </a:extLst>
                </p:cNvPr>
                <p:cNvSpPr txBox="1"/>
                <p:nvPr/>
              </p:nvSpPr>
              <p:spPr>
                <a:xfrm>
                  <a:off x="4514696" y="2250940"/>
                  <a:ext cx="494046" cy="369332"/>
                </a:xfrm>
                <a:prstGeom prst="rect">
                  <a:avLst/>
                </a:prstGeom>
                <a:solidFill>
                  <a:schemeClr val="bg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i="1" dirty="0" smtClean="0">
                            <a:latin typeface="Cambria Math" panose="02040503050406030204" pitchFamily="18" charset="0"/>
                          </a:rPr>
                          <m:t>1</m:t>
                        </m:r>
                        <m:r>
                          <a:rPr lang="en-GB" b="0" i="1" dirty="0" smtClean="0">
                            <a:latin typeface="Cambria Math" panose="02040503050406030204" pitchFamily="18" charset="0"/>
                          </a:rPr>
                          <m:t>4</m:t>
                        </m:r>
                      </m:oMath>
                    </m:oMathPara>
                  </a14:m>
                  <a:endParaRPr lang="en-GB" dirty="0"/>
                </a:p>
              </p:txBody>
            </p:sp>
          </mc:Choice>
          <mc:Fallback xmlns="">
            <p:sp>
              <p:nvSpPr>
                <p:cNvPr id="11" name="TextBox 10">
                  <a:extLst>
                    <a:ext uri="{FF2B5EF4-FFF2-40B4-BE49-F238E27FC236}">
                      <a16:creationId xmlns:a16="http://schemas.microsoft.com/office/drawing/2014/main" id="{F458072C-37A7-56C8-4719-241A1F1EC6D5}"/>
                    </a:ext>
                  </a:extLst>
                </p:cNvPr>
                <p:cNvSpPr txBox="1">
                  <a:spLocks noRot="1" noChangeAspect="1" noMove="1" noResize="1" noEditPoints="1" noAdjustHandles="1" noChangeArrowheads="1" noChangeShapeType="1" noTextEdit="1"/>
                </p:cNvSpPr>
                <p:nvPr/>
              </p:nvSpPr>
              <p:spPr>
                <a:xfrm>
                  <a:off x="4514696" y="2250940"/>
                  <a:ext cx="494046" cy="369332"/>
                </a:xfrm>
                <a:prstGeom prst="rect">
                  <a:avLst/>
                </a:prstGeom>
                <a:blipFill>
                  <a:blip r:embed="rId4"/>
                  <a:stretch>
                    <a:fillRect/>
                  </a:stretch>
                </a:blipFill>
              </p:spPr>
              <p:txBody>
                <a:bodyPr/>
                <a:lstStyle/>
                <a:p>
                  <a:r>
                    <a:rPr lang="en-GB">
                      <a:noFill/>
                    </a:rPr>
                    <a:t> </a:t>
                  </a:r>
                </a:p>
              </p:txBody>
            </p:sp>
          </mc:Fallback>
        </mc:AlternateContent>
      </p:grpSp>
      <p:sp>
        <p:nvSpPr>
          <p:cNvPr id="12" name="TextBox 12">
            <a:extLst>
              <a:ext uri="{FF2B5EF4-FFF2-40B4-BE49-F238E27FC236}">
                <a16:creationId xmlns:a16="http://schemas.microsoft.com/office/drawing/2014/main" id="{E805EF0B-926F-6C99-6B52-93017F9E9EE6}"/>
              </a:ext>
            </a:extLst>
          </p:cNvPr>
          <p:cNvSpPr txBox="1"/>
          <p:nvPr/>
        </p:nvSpPr>
        <p:spPr>
          <a:xfrm>
            <a:off x="10565768" y="373002"/>
            <a:ext cx="974947" cy="4001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000" dirty="0">
                <a:latin typeface="Bradley Hand ITC" panose="03070402050302030203" pitchFamily="66" charset="0"/>
              </a:rPr>
              <a:t>SIC_92</a:t>
            </a:r>
          </a:p>
        </p:txBody>
      </p:sp>
      <p:sp>
        <p:nvSpPr>
          <p:cNvPr id="16" name="TextBox 15">
            <a:extLst>
              <a:ext uri="{FF2B5EF4-FFF2-40B4-BE49-F238E27FC236}">
                <a16:creationId xmlns:a16="http://schemas.microsoft.com/office/drawing/2014/main" id="{2F5A69A0-348F-3190-760E-A5E5CFD58F17}"/>
              </a:ext>
            </a:extLst>
          </p:cNvPr>
          <p:cNvSpPr txBox="1"/>
          <p:nvPr/>
        </p:nvSpPr>
        <p:spPr>
          <a:xfrm>
            <a:off x="9132189" y="2341315"/>
            <a:ext cx="2059282" cy="369332"/>
          </a:xfrm>
          <a:prstGeom prst="rect">
            <a:avLst/>
          </a:prstGeom>
          <a:noFill/>
        </p:spPr>
        <p:txBody>
          <a:bodyPr wrap="none" rtlCol="0">
            <a:spAutoFit/>
          </a:bodyPr>
          <a:lstStyle/>
          <a:p>
            <a:r>
              <a:rPr lang="en-GB" dirty="0"/>
              <a:t>(not drawn to scale)</a:t>
            </a:r>
          </a:p>
        </p:txBody>
      </p:sp>
    </p:spTree>
    <p:extLst>
      <p:ext uri="{BB962C8B-B14F-4D97-AF65-F5344CB8AC3E}">
        <p14:creationId xmlns:p14="http://schemas.microsoft.com/office/powerpoint/2010/main" val="26111846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D3458-6821-4B5B-39E9-49798F520B66}"/>
              </a:ext>
            </a:extLst>
          </p:cNvPr>
          <p:cNvSpPr>
            <a:spLocks noGrp="1"/>
          </p:cNvSpPr>
          <p:nvPr>
            <p:ph type="title"/>
          </p:nvPr>
        </p:nvSpPr>
        <p:spPr>
          <a:xfrm>
            <a:off x="838200" y="365125"/>
            <a:ext cx="10515600" cy="815975"/>
          </a:xfrm>
        </p:spPr>
        <p:txBody>
          <a:bodyPr/>
          <a:lstStyle/>
          <a:p>
            <a:pPr algn="ctr"/>
            <a:r>
              <a:rPr lang="en-GB" dirty="0">
                <a:latin typeface="Comic Sans MS" panose="030F0702030302020204" pitchFamily="66" charset="0"/>
              </a:rPr>
              <a:t>Puzzling Perimeter - 2</a:t>
            </a:r>
          </a:p>
        </p:txBody>
      </p:sp>
      <p:sp>
        <p:nvSpPr>
          <p:cNvPr id="3" name="Content Placeholder 2">
            <a:extLst>
              <a:ext uri="{FF2B5EF4-FFF2-40B4-BE49-F238E27FC236}">
                <a16:creationId xmlns:a16="http://schemas.microsoft.com/office/drawing/2014/main" id="{AF165B7F-1EE0-7AE3-4E4B-48C16F01B7DC}"/>
              </a:ext>
            </a:extLst>
          </p:cNvPr>
          <p:cNvSpPr>
            <a:spLocks noGrp="1"/>
          </p:cNvSpPr>
          <p:nvPr>
            <p:ph idx="1"/>
          </p:nvPr>
        </p:nvSpPr>
        <p:spPr>
          <a:xfrm>
            <a:off x="838200" y="1306301"/>
            <a:ext cx="9666766" cy="1003300"/>
          </a:xfrm>
        </p:spPr>
        <p:txBody>
          <a:bodyPr/>
          <a:lstStyle/>
          <a:p>
            <a:pPr marL="0" indent="0">
              <a:buNone/>
            </a:pPr>
            <a:r>
              <a:rPr lang="en-GB" dirty="0">
                <a:latin typeface="Comic Sans MS" panose="030F0702030302020204" pitchFamily="66" charset="0"/>
              </a:rPr>
              <a:t>Find the perimeter of the polygon, in which all sides are either vertical or horizontal.</a:t>
            </a:r>
          </a:p>
        </p:txBody>
      </p:sp>
      <p:grpSp>
        <p:nvGrpSpPr>
          <p:cNvPr id="18" name="Group 17">
            <a:extLst>
              <a:ext uri="{FF2B5EF4-FFF2-40B4-BE49-F238E27FC236}">
                <a16:creationId xmlns:a16="http://schemas.microsoft.com/office/drawing/2014/main" id="{3464FAF9-354B-05B5-2D00-871CBE2FC69F}"/>
              </a:ext>
            </a:extLst>
          </p:cNvPr>
          <p:cNvGrpSpPr/>
          <p:nvPr/>
        </p:nvGrpSpPr>
        <p:grpSpPr>
          <a:xfrm>
            <a:off x="2870421" y="2250940"/>
            <a:ext cx="5226663" cy="3159563"/>
            <a:chOff x="2870421" y="2250940"/>
            <a:chExt cx="5226663" cy="3159563"/>
          </a:xfrm>
        </p:grpSpPr>
        <p:grpSp>
          <p:nvGrpSpPr>
            <p:cNvPr id="8" name="Group 7">
              <a:extLst>
                <a:ext uri="{FF2B5EF4-FFF2-40B4-BE49-F238E27FC236}">
                  <a16:creationId xmlns:a16="http://schemas.microsoft.com/office/drawing/2014/main" id="{FF2DF4E7-A95F-0351-D040-84C92D0A13A5}"/>
                </a:ext>
              </a:extLst>
            </p:cNvPr>
            <p:cNvGrpSpPr/>
            <p:nvPr/>
          </p:nvGrpSpPr>
          <p:grpSpPr>
            <a:xfrm>
              <a:off x="3471082" y="2706616"/>
              <a:ext cx="4617493" cy="2702257"/>
              <a:chOff x="3471082" y="3557516"/>
              <a:chExt cx="4617493" cy="2702257"/>
            </a:xfrm>
          </p:grpSpPr>
          <p:sp>
            <p:nvSpPr>
              <p:cNvPr id="4" name="Rectangle 3">
                <a:extLst>
                  <a:ext uri="{FF2B5EF4-FFF2-40B4-BE49-F238E27FC236}">
                    <a16:creationId xmlns:a16="http://schemas.microsoft.com/office/drawing/2014/main" id="{6C8BC547-F182-D28E-9BBE-ED0EAF8F06FE}"/>
                  </a:ext>
                </a:extLst>
              </p:cNvPr>
              <p:cNvSpPr/>
              <p:nvPr/>
            </p:nvSpPr>
            <p:spPr>
              <a:xfrm>
                <a:off x="3471082" y="3562349"/>
                <a:ext cx="2581275" cy="600075"/>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4CEF12A8-8206-D36E-6661-E88C5FE3C1B8}"/>
                  </a:ext>
                </a:extLst>
              </p:cNvPr>
              <p:cNvSpPr/>
              <p:nvPr/>
            </p:nvSpPr>
            <p:spPr>
              <a:xfrm>
                <a:off x="3471082" y="3962594"/>
                <a:ext cx="1581151" cy="1373867"/>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Rectangle 5">
                <a:extLst>
                  <a:ext uri="{FF2B5EF4-FFF2-40B4-BE49-F238E27FC236}">
                    <a16:creationId xmlns:a16="http://schemas.microsoft.com/office/drawing/2014/main" id="{132465A2-0344-6C58-A7BC-D35605D299B3}"/>
                  </a:ext>
                </a:extLst>
              </p:cNvPr>
              <p:cNvSpPr/>
              <p:nvPr/>
            </p:nvSpPr>
            <p:spPr>
              <a:xfrm>
                <a:off x="3471082" y="5210175"/>
                <a:ext cx="4610100" cy="1047750"/>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Freeform: Shape 6">
                <a:extLst>
                  <a:ext uri="{FF2B5EF4-FFF2-40B4-BE49-F238E27FC236}">
                    <a16:creationId xmlns:a16="http://schemas.microsoft.com/office/drawing/2014/main" id="{7E86C185-B3B0-2219-9AB1-1FA1039C1E1A}"/>
                  </a:ext>
                </a:extLst>
              </p:cNvPr>
              <p:cNvSpPr/>
              <p:nvPr/>
            </p:nvSpPr>
            <p:spPr>
              <a:xfrm>
                <a:off x="3471082" y="3557516"/>
                <a:ext cx="4617493" cy="2702257"/>
              </a:xfrm>
              <a:custGeom>
                <a:avLst/>
                <a:gdLst>
                  <a:gd name="connsiteX0" fmla="*/ 0 w 4617493"/>
                  <a:gd name="connsiteY0" fmla="*/ 4550 h 2702257"/>
                  <a:gd name="connsiteX1" fmla="*/ 2593075 w 4617493"/>
                  <a:gd name="connsiteY1" fmla="*/ 0 h 2702257"/>
                  <a:gd name="connsiteX2" fmla="*/ 2593075 w 4617493"/>
                  <a:gd name="connsiteY2" fmla="*/ 605051 h 2702257"/>
                  <a:gd name="connsiteX3" fmla="*/ 1596789 w 4617493"/>
                  <a:gd name="connsiteY3" fmla="*/ 609600 h 2702257"/>
                  <a:gd name="connsiteX4" fmla="*/ 1596789 w 4617493"/>
                  <a:gd name="connsiteY4" fmla="*/ 1646830 h 2702257"/>
                  <a:gd name="connsiteX5" fmla="*/ 4617493 w 4617493"/>
                  <a:gd name="connsiteY5" fmla="*/ 1646830 h 2702257"/>
                  <a:gd name="connsiteX6" fmla="*/ 4617493 w 4617493"/>
                  <a:gd name="connsiteY6" fmla="*/ 2702257 h 2702257"/>
                  <a:gd name="connsiteX7" fmla="*/ 4550 w 4617493"/>
                  <a:gd name="connsiteY7" fmla="*/ 2702257 h 2702257"/>
                  <a:gd name="connsiteX8" fmla="*/ 0 w 4617493"/>
                  <a:gd name="connsiteY8" fmla="*/ 4550 h 2702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17493" h="2702257">
                    <a:moveTo>
                      <a:pt x="0" y="4550"/>
                    </a:moveTo>
                    <a:lnTo>
                      <a:pt x="2593075" y="0"/>
                    </a:lnTo>
                    <a:lnTo>
                      <a:pt x="2593075" y="605051"/>
                    </a:lnTo>
                    <a:lnTo>
                      <a:pt x="1596789" y="609600"/>
                    </a:lnTo>
                    <a:lnTo>
                      <a:pt x="1596789" y="1646830"/>
                    </a:lnTo>
                    <a:lnTo>
                      <a:pt x="4617493" y="1646830"/>
                    </a:lnTo>
                    <a:lnTo>
                      <a:pt x="4617493" y="2702257"/>
                    </a:lnTo>
                    <a:lnTo>
                      <a:pt x="4550" y="2702257"/>
                    </a:lnTo>
                    <a:cubicBezTo>
                      <a:pt x="3033" y="1803021"/>
                      <a:pt x="1517" y="903786"/>
                      <a:pt x="0" y="4550"/>
                    </a:cubicBezTo>
                    <a:close/>
                  </a:path>
                </a:pathLst>
              </a:custGeom>
              <a:noFill/>
              <a:ln w="285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cxnSp>
          <p:nvCxnSpPr>
            <p:cNvPr id="13" name="Straight Arrow Connector 12">
              <a:extLst>
                <a:ext uri="{FF2B5EF4-FFF2-40B4-BE49-F238E27FC236}">
                  <a16:creationId xmlns:a16="http://schemas.microsoft.com/office/drawing/2014/main" id="{DD783C26-83E9-5C6B-D095-47E729A310CC}"/>
                </a:ext>
              </a:extLst>
            </p:cNvPr>
            <p:cNvCxnSpPr/>
            <p:nvPr/>
          </p:nvCxnSpPr>
          <p:spPr>
            <a:xfrm>
              <a:off x="5068135" y="4080695"/>
              <a:ext cx="3028949" cy="0"/>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961F59AD-9BC6-2B01-EE8D-A3DB371D1FAD}"/>
                    </a:ext>
                  </a:extLst>
                </p:cNvPr>
                <p:cNvSpPr txBox="1"/>
                <p:nvPr/>
              </p:nvSpPr>
              <p:spPr>
                <a:xfrm>
                  <a:off x="6340458" y="3896029"/>
                  <a:ext cx="494046" cy="369332"/>
                </a:xfrm>
                <a:prstGeom prst="rect">
                  <a:avLst/>
                </a:prstGeom>
                <a:solidFill>
                  <a:schemeClr val="bg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i="1" dirty="0" smtClean="0">
                            <a:latin typeface="Cambria Math" panose="02040503050406030204" pitchFamily="18" charset="0"/>
                          </a:rPr>
                          <m:t>1</m:t>
                        </m:r>
                        <m:r>
                          <a:rPr lang="en-GB" b="0" i="1" dirty="0" smtClean="0">
                            <a:latin typeface="Cambria Math" panose="02040503050406030204" pitchFamily="18" charset="0"/>
                          </a:rPr>
                          <m:t>6</m:t>
                        </m:r>
                      </m:oMath>
                    </m:oMathPara>
                  </a14:m>
                  <a:endParaRPr lang="en-GB" dirty="0"/>
                </a:p>
              </p:txBody>
            </p:sp>
          </mc:Choice>
          <mc:Fallback xmlns="">
            <p:sp>
              <p:nvSpPr>
                <p:cNvPr id="10" name="TextBox 9">
                  <a:extLst>
                    <a:ext uri="{FF2B5EF4-FFF2-40B4-BE49-F238E27FC236}">
                      <a16:creationId xmlns:a16="http://schemas.microsoft.com/office/drawing/2014/main" id="{961F59AD-9BC6-2B01-EE8D-A3DB371D1FAD}"/>
                    </a:ext>
                  </a:extLst>
                </p:cNvPr>
                <p:cNvSpPr txBox="1">
                  <a:spLocks noRot="1" noChangeAspect="1" noMove="1" noResize="1" noEditPoints="1" noAdjustHandles="1" noChangeArrowheads="1" noChangeShapeType="1" noTextEdit="1"/>
                </p:cNvSpPr>
                <p:nvPr/>
              </p:nvSpPr>
              <p:spPr>
                <a:xfrm>
                  <a:off x="6340458" y="3896029"/>
                  <a:ext cx="494046" cy="369332"/>
                </a:xfrm>
                <a:prstGeom prst="rect">
                  <a:avLst/>
                </a:prstGeom>
                <a:blipFill>
                  <a:blip r:embed="rId2"/>
                  <a:stretch>
                    <a:fillRect/>
                  </a:stretch>
                </a:blipFill>
              </p:spPr>
              <p:txBody>
                <a:bodyPr/>
                <a:lstStyle/>
                <a:p>
                  <a:r>
                    <a:rPr lang="en-GB">
                      <a:noFill/>
                    </a:rPr>
                    <a:t> </a:t>
                  </a:r>
                </a:p>
              </p:txBody>
            </p:sp>
          </mc:Fallback>
        </mc:AlternateContent>
        <p:cxnSp>
          <p:nvCxnSpPr>
            <p:cNvPr id="14" name="Straight Arrow Connector 13">
              <a:extLst>
                <a:ext uri="{FF2B5EF4-FFF2-40B4-BE49-F238E27FC236}">
                  <a16:creationId xmlns:a16="http://schemas.microsoft.com/office/drawing/2014/main" id="{79CC9AD2-F84D-6F9C-472B-9560937A553E}"/>
                </a:ext>
              </a:extLst>
            </p:cNvPr>
            <p:cNvCxnSpPr>
              <a:cxnSpLocks/>
            </p:cNvCxnSpPr>
            <p:nvPr/>
          </p:nvCxnSpPr>
          <p:spPr>
            <a:xfrm>
              <a:off x="3116908" y="2706618"/>
              <a:ext cx="0" cy="2703885"/>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DA87945C-1F52-9654-D518-DB3F390B6C96}"/>
                </a:ext>
              </a:extLst>
            </p:cNvPr>
            <p:cNvCxnSpPr>
              <a:cxnSpLocks/>
            </p:cNvCxnSpPr>
            <p:nvPr/>
          </p:nvCxnSpPr>
          <p:spPr>
            <a:xfrm>
              <a:off x="3471082" y="2435606"/>
              <a:ext cx="2581275" cy="0"/>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FDE8C62C-BCE7-A840-83E5-FAB962DFD655}"/>
                    </a:ext>
                  </a:extLst>
                </p:cNvPr>
                <p:cNvSpPr txBox="1"/>
                <p:nvPr/>
              </p:nvSpPr>
              <p:spPr>
                <a:xfrm>
                  <a:off x="2870421" y="3896029"/>
                  <a:ext cx="494046" cy="369332"/>
                </a:xfrm>
                <a:prstGeom prst="rect">
                  <a:avLst/>
                </a:prstGeom>
                <a:solidFill>
                  <a:schemeClr val="bg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i="1" dirty="0" smtClean="0">
                            <a:latin typeface="Cambria Math" panose="02040503050406030204" pitchFamily="18" charset="0"/>
                          </a:rPr>
                          <m:t>1</m:t>
                        </m:r>
                        <m:r>
                          <a:rPr lang="en-GB" b="0" i="1" dirty="0" smtClean="0">
                            <a:latin typeface="Cambria Math" panose="02040503050406030204" pitchFamily="18" charset="0"/>
                          </a:rPr>
                          <m:t>8</m:t>
                        </m:r>
                      </m:oMath>
                    </m:oMathPara>
                  </a14:m>
                  <a:endParaRPr lang="en-GB" dirty="0"/>
                </a:p>
              </p:txBody>
            </p:sp>
          </mc:Choice>
          <mc:Fallback xmlns="">
            <p:sp>
              <p:nvSpPr>
                <p:cNvPr id="9" name="TextBox 8">
                  <a:extLst>
                    <a:ext uri="{FF2B5EF4-FFF2-40B4-BE49-F238E27FC236}">
                      <a16:creationId xmlns:a16="http://schemas.microsoft.com/office/drawing/2014/main" id="{FDE8C62C-BCE7-A840-83E5-FAB962DFD655}"/>
                    </a:ext>
                  </a:extLst>
                </p:cNvPr>
                <p:cNvSpPr txBox="1">
                  <a:spLocks noRot="1" noChangeAspect="1" noMove="1" noResize="1" noEditPoints="1" noAdjustHandles="1" noChangeArrowheads="1" noChangeShapeType="1" noTextEdit="1"/>
                </p:cNvSpPr>
                <p:nvPr/>
              </p:nvSpPr>
              <p:spPr>
                <a:xfrm>
                  <a:off x="2870421" y="3896029"/>
                  <a:ext cx="494046" cy="369332"/>
                </a:xfrm>
                <a:prstGeom prst="rect">
                  <a:avLst/>
                </a:prstGeom>
                <a:blipFill>
                  <a:blip r:embed="rId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F458072C-37A7-56C8-4719-241A1F1EC6D5}"/>
                    </a:ext>
                  </a:extLst>
                </p:cNvPr>
                <p:cNvSpPr txBox="1"/>
                <p:nvPr/>
              </p:nvSpPr>
              <p:spPr>
                <a:xfrm>
                  <a:off x="4514696" y="2250940"/>
                  <a:ext cx="494046" cy="369332"/>
                </a:xfrm>
                <a:prstGeom prst="rect">
                  <a:avLst/>
                </a:prstGeom>
                <a:solidFill>
                  <a:schemeClr val="bg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i="1" dirty="0" smtClean="0">
                            <a:latin typeface="Cambria Math" panose="02040503050406030204" pitchFamily="18" charset="0"/>
                          </a:rPr>
                          <m:t>1</m:t>
                        </m:r>
                        <m:r>
                          <a:rPr lang="en-GB" b="0" i="1" dirty="0" smtClean="0">
                            <a:latin typeface="Cambria Math" panose="02040503050406030204" pitchFamily="18" charset="0"/>
                          </a:rPr>
                          <m:t>2</m:t>
                        </m:r>
                      </m:oMath>
                    </m:oMathPara>
                  </a14:m>
                  <a:endParaRPr lang="en-GB" dirty="0"/>
                </a:p>
              </p:txBody>
            </p:sp>
          </mc:Choice>
          <mc:Fallback xmlns="">
            <p:sp>
              <p:nvSpPr>
                <p:cNvPr id="11" name="TextBox 10">
                  <a:extLst>
                    <a:ext uri="{FF2B5EF4-FFF2-40B4-BE49-F238E27FC236}">
                      <a16:creationId xmlns:a16="http://schemas.microsoft.com/office/drawing/2014/main" id="{F458072C-37A7-56C8-4719-241A1F1EC6D5}"/>
                    </a:ext>
                  </a:extLst>
                </p:cNvPr>
                <p:cNvSpPr txBox="1">
                  <a:spLocks noRot="1" noChangeAspect="1" noMove="1" noResize="1" noEditPoints="1" noAdjustHandles="1" noChangeArrowheads="1" noChangeShapeType="1" noTextEdit="1"/>
                </p:cNvSpPr>
                <p:nvPr/>
              </p:nvSpPr>
              <p:spPr>
                <a:xfrm>
                  <a:off x="4514696" y="2250940"/>
                  <a:ext cx="494046" cy="369332"/>
                </a:xfrm>
                <a:prstGeom prst="rect">
                  <a:avLst/>
                </a:prstGeom>
                <a:blipFill>
                  <a:blip r:embed="rId4"/>
                  <a:stretch>
                    <a:fillRect/>
                  </a:stretch>
                </a:blipFill>
              </p:spPr>
              <p:txBody>
                <a:bodyPr/>
                <a:lstStyle/>
                <a:p>
                  <a:r>
                    <a:rPr lang="en-GB">
                      <a:noFill/>
                    </a:rPr>
                    <a:t> </a:t>
                  </a:r>
                </a:p>
              </p:txBody>
            </p:sp>
          </mc:Fallback>
        </mc:AlternateContent>
      </p:grpSp>
      <p:sp>
        <p:nvSpPr>
          <p:cNvPr id="12" name="TextBox 12">
            <a:extLst>
              <a:ext uri="{FF2B5EF4-FFF2-40B4-BE49-F238E27FC236}">
                <a16:creationId xmlns:a16="http://schemas.microsoft.com/office/drawing/2014/main" id="{E805EF0B-926F-6C99-6B52-93017F9E9EE6}"/>
              </a:ext>
            </a:extLst>
          </p:cNvPr>
          <p:cNvSpPr txBox="1"/>
          <p:nvPr/>
        </p:nvSpPr>
        <p:spPr>
          <a:xfrm>
            <a:off x="10565768" y="373002"/>
            <a:ext cx="974947" cy="4001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000" dirty="0">
                <a:latin typeface="Bradley Hand ITC" panose="03070402050302030203" pitchFamily="66" charset="0"/>
              </a:rPr>
              <a:t>SIC_92</a:t>
            </a:r>
          </a:p>
        </p:txBody>
      </p:sp>
      <p:sp>
        <p:nvSpPr>
          <p:cNvPr id="16" name="TextBox 15">
            <a:extLst>
              <a:ext uri="{FF2B5EF4-FFF2-40B4-BE49-F238E27FC236}">
                <a16:creationId xmlns:a16="http://schemas.microsoft.com/office/drawing/2014/main" id="{2F5A69A0-348F-3190-760E-A5E5CFD58F17}"/>
              </a:ext>
            </a:extLst>
          </p:cNvPr>
          <p:cNvSpPr txBox="1"/>
          <p:nvPr/>
        </p:nvSpPr>
        <p:spPr>
          <a:xfrm>
            <a:off x="9132189" y="2341315"/>
            <a:ext cx="2059282" cy="369332"/>
          </a:xfrm>
          <a:prstGeom prst="rect">
            <a:avLst/>
          </a:prstGeom>
          <a:noFill/>
        </p:spPr>
        <p:txBody>
          <a:bodyPr wrap="none" rtlCol="0">
            <a:spAutoFit/>
          </a:bodyPr>
          <a:lstStyle/>
          <a:p>
            <a:r>
              <a:rPr lang="en-GB" dirty="0"/>
              <a:t>(not drawn to scale)</a:t>
            </a:r>
          </a:p>
        </p:txBody>
      </p:sp>
    </p:spTree>
    <p:extLst>
      <p:ext uri="{BB962C8B-B14F-4D97-AF65-F5344CB8AC3E}">
        <p14:creationId xmlns:p14="http://schemas.microsoft.com/office/powerpoint/2010/main" val="20444351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D3458-6821-4B5B-39E9-49798F520B66}"/>
              </a:ext>
            </a:extLst>
          </p:cNvPr>
          <p:cNvSpPr>
            <a:spLocks noGrp="1"/>
          </p:cNvSpPr>
          <p:nvPr>
            <p:ph type="title"/>
          </p:nvPr>
        </p:nvSpPr>
        <p:spPr>
          <a:xfrm>
            <a:off x="838200" y="365125"/>
            <a:ext cx="10515600" cy="815975"/>
          </a:xfrm>
        </p:spPr>
        <p:txBody>
          <a:bodyPr/>
          <a:lstStyle/>
          <a:p>
            <a:pPr algn="ctr"/>
            <a:r>
              <a:rPr lang="en-GB" dirty="0">
                <a:latin typeface="Comic Sans MS" panose="030F0702030302020204" pitchFamily="66" charset="0"/>
              </a:rPr>
              <a:t>Puzzling Perimeter - 2</a:t>
            </a:r>
          </a:p>
        </p:txBody>
      </p:sp>
      <p:sp>
        <p:nvSpPr>
          <p:cNvPr id="3" name="Content Placeholder 2">
            <a:extLst>
              <a:ext uri="{FF2B5EF4-FFF2-40B4-BE49-F238E27FC236}">
                <a16:creationId xmlns:a16="http://schemas.microsoft.com/office/drawing/2014/main" id="{AF165B7F-1EE0-7AE3-4E4B-48C16F01B7DC}"/>
              </a:ext>
            </a:extLst>
          </p:cNvPr>
          <p:cNvSpPr>
            <a:spLocks noGrp="1"/>
          </p:cNvSpPr>
          <p:nvPr>
            <p:ph idx="1"/>
          </p:nvPr>
        </p:nvSpPr>
        <p:spPr>
          <a:xfrm>
            <a:off x="838200" y="1306301"/>
            <a:ext cx="9666766" cy="1003300"/>
          </a:xfrm>
        </p:spPr>
        <p:txBody>
          <a:bodyPr/>
          <a:lstStyle/>
          <a:p>
            <a:pPr marL="0" indent="0">
              <a:buNone/>
            </a:pPr>
            <a:r>
              <a:rPr lang="en-GB" dirty="0">
                <a:latin typeface="Comic Sans MS" panose="030F0702030302020204" pitchFamily="66" charset="0"/>
              </a:rPr>
              <a:t>Find the perimeter of the polygon, in which all sides are either vertical or horizontal.</a:t>
            </a:r>
          </a:p>
        </p:txBody>
      </p:sp>
      <p:grpSp>
        <p:nvGrpSpPr>
          <p:cNvPr id="18" name="Group 17">
            <a:extLst>
              <a:ext uri="{FF2B5EF4-FFF2-40B4-BE49-F238E27FC236}">
                <a16:creationId xmlns:a16="http://schemas.microsoft.com/office/drawing/2014/main" id="{3464FAF9-354B-05B5-2D00-871CBE2FC69F}"/>
              </a:ext>
            </a:extLst>
          </p:cNvPr>
          <p:cNvGrpSpPr/>
          <p:nvPr/>
        </p:nvGrpSpPr>
        <p:grpSpPr>
          <a:xfrm>
            <a:off x="2870421" y="2250940"/>
            <a:ext cx="5226663" cy="3159563"/>
            <a:chOff x="2870421" y="2250940"/>
            <a:chExt cx="5226663" cy="3159563"/>
          </a:xfrm>
        </p:grpSpPr>
        <p:grpSp>
          <p:nvGrpSpPr>
            <p:cNvPr id="8" name="Group 7">
              <a:extLst>
                <a:ext uri="{FF2B5EF4-FFF2-40B4-BE49-F238E27FC236}">
                  <a16:creationId xmlns:a16="http://schemas.microsoft.com/office/drawing/2014/main" id="{FF2DF4E7-A95F-0351-D040-84C92D0A13A5}"/>
                </a:ext>
              </a:extLst>
            </p:cNvPr>
            <p:cNvGrpSpPr/>
            <p:nvPr/>
          </p:nvGrpSpPr>
          <p:grpSpPr>
            <a:xfrm>
              <a:off x="3471082" y="2706616"/>
              <a:ext cx="4617493" cy="2702257"/>
              <a:chOff x="3471082" y="3557516"/>
              <a:chExt cx="4617493" cy="2702257"/>
            </a:xfrm>
          </p:grpSpPr>
          <p:sp>
            <p:nvSpPr>
              <p:cNvPr id="4" name="Rectangle 3">
                <a:extLst>
                  <a:ext uri="{FF2B5EF4-FFF2-40B4-BE49-F238E27FC236}">
                    <a16:creationId xmlns:a16="http://schemas.microsoft.com/office/drawing/2014/main" id="{6C8BC547-F182-D28E-9BBE-ED0EAF8F06FE}"/>
                  </a:ext>
                </a:extLst>
              </p:cNvPr>
              <p:cNvSpPr/>
              <p:nvPr/>
            </p:nvSpPr>
            <p:spPr>
              <a:xfrm>
                <a:off x="3471082" y="3562349"/>
                <a:ext cx="2581275" cy="600075"/>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4CEF12A8-8206-D36E-6661-E88C5FE3C1B8}"/>
                  </a:ext>
                </a:extLst>
              </p:cNvPr>
              <p:cNvSpPr/>
              <p:nvPr/>
            </p:nvSpPr>
            <p:spPr>
              <a:xfrm>
                <a:off x="3471082" y="3962594"/>
                <a:ext cx="1581151" cy="1373867"/>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Rectangle 5">
                <a:extLst>
                  <a:ext uri="{FF2B5EF4-FFF2-40B4-BE49-F238E27FC236}">
                    <a16:creationId xmlns:a16="http://schemas.microsoft.com/office/drawing/2014/main" id="{132465A2-0344-6C58-A7BC-D35605D299B3}"/>
                  </a:ext>
                </a:extLst>
              </p:cNvPr>
              <p:cNvSpPr/>
              <p:nvPr/>
            </p:nvSpPr>
            <p:spPr>
              <a:xfrm>
                <a:off x="3471082" y="5210175"/>
                <a:ext cx="4610100" cy="1047750"/>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Freeform: Shape 6">
                <a:extLst>
                  <a:ext uri="{FF2B5EF4-FFF2-40B4-BE49-F238E27FC236}">
                    <a16:creationId xmlns:a16="http://schemas.microsoft.com/office/drawing/2014/main" id="{7E86C185-B3B0-2219-9AB1-1FA1039C1E1A}"/>
                  </a:ext>
                </a:extLst>
              </p:cNvPr>
              <p:cNvSpPr/>
              <p:nvPr/>
            </p:nvSpPr>
            <p:spPr>
              <a:xfrm>
                <a:off x="3471082" y="3557516"/>
                <a:ext cx="4617493" cy="2702257"/>
              </a:xfrm>
              <a:custGeom>
                <a:avLst/>
                <a:gdLst>
                  <a:gd name="connsiteX0" fmla="*/ 0 w 4617493"/>
                  <a:gd name="connsiteY0" fmla="*/ 4550 h 2702257"/>
                  <a:gd name="connsiteX1" fmla="*/ 2593075 w 4617493"/>
                  <a:gd name="connsiteY1" fmla="*/ 0 h 2702257"/>
                  <a:gd name="connsiteX2" fmla="*/ 2593075 w 4617493"/>
                  <a:gd name="connsiteY2" fmla="*/ 605051 h 2702257"/>
                  <a:gd name="connsiteX3" fmla="*/ 1596789 w 4617493"/>
                  <a:gd name="connsiteY3" fmla="*/ 609600 h 2702257"/>
                  <a:gd name="connsiteX4" fmla="*/ 1596789 w 4617493"/>
                  <a:gd name="connsiteY4" fmla="*/ 1646830 h 2702257"/>
                  <a:gd name="connsiteX5" fmla="*/ 4617493 w 4617493"/>
                  <a:gd name="connsiteY5" fmla="*/ 1646830 h 2702257"/>
                  <a:gd name="connsiteX6" fmla="*/ 4617493 w 4617493"/>
                  <a:gd name="connsiteY6" fmla="*/ 2702257 h 2702257"/>
                  <a:gd name="connsiteX7" fmla="*/ 4550 w 4617493"/>
                  <a:gd name="connsiteY7" fmla="*/ 2702257 h 2702257"/>
                  <a:gd name="connsiteX8" fmla="*/ 0 w 4617493"/>
                  <a:gd name="connsiteY8" fmla="*/ 4550 h 2702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17493" h="2702257">
                    <a:moveTo>
                      <a:pt x="0" y="4550"/>
                    </a:moveTo>
                    <a:lnTo>
                      <a:pt x="2593075" y="0"/>
                    </a:lnTo>
                    <a:lnTo>
                      <a:pt x="2593075" y="605051"/>
                    </a:lnTo>
                    <a:lnTo>
                      <a:pt x="1596789" y="609600"/>
                    </a:lnTo>
                    <a:lnTo>
                      <a:pt x="1596789" y="1646830"/>
                    </a:lnTo>
                    <a:lnTo>
                      <a:pt x="4617493" y="1646830"/>
                    </a:lnTo>
                    <a:lnTo>
                      <a:pt x="4617493" y="2702257"/>
                    </a:lnTo>
                    <a:lnTo>
                      <a:pt x="4550" y="2702257"/>
                    </a:lnTo>
                    <a:cubicBezTo>
                      <a:pt x="3033" y="1803021"/>
                      <a:pt x="1517" y="903786"/>
                      <a:pt x="0" y="4550"/>
                    </a:cubicBezTo>
                    <a:close/>
                  </a:path>
                </a:pathLst>
              </a:custGeom>
              <a:noFill/>
              <a:ln w="285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cxnSp>
          <p:nvCxnSpPr>
            <p:cNvPr id="13" name="Straight Arrow Connector 12">
              <a:extLst>
                <a:ext uri="{FF2B5EF4-FFF2-40B4-BE49-F238E27FC236}">
                  <a16:creationId xmlns:a16="http://schemas.microsoft.com/office/drawing/2014/main" id="{DD783C26-83E9-5C6B-D095-47E729A310CC}"/>
                </a:ext>
              </a:extLst>
            </p:cNvPr>
            <p:cNvCxnSpPr/>
            <p:nvPr/>
          </p:nvCxnSpPr>
          <p:spPr>
            <a:xfrm>
              <a:off x="5068135" y="4080695"/>
              <a:ext cx="3028949" cy="0"/>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961F59AD-9BC6-2B01-EE8D-A3DB371D1FAD}"/>
                    </a:ext>
                  </a:extLst>
                </p:cNvPr>
                <p:cNvSpPr txBox="1"/>
                <p:nvPr/>
              </p:nvSpPr>
              <p:spPr>
                <a:xfrm>
                  <a:off x="6340458" y="3896029"/>
                  <a:ext cx="494046" cy="369332"/>
                </a:xfrm>
                <a:prstGeom prst="rect">
                  <a:avLst/>
                </a:prstGeom>
                <a:solidFill>
                  <a:schemeClr val="bg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i="1" dirty="0" smtClean="0">
                            <a:latin typeface="Cambria Math" panose="02040503050406030204" pitchFamily="18" charset="0"/>
                          </a:rPr>
                          <m:t>1</m:t>
                        </m:r>
                        <m:r>
                          <a:rPr lang="en-GB" b="0" i="1" dirty="0" smtClean="0">
                            <a:latin typeface="Cambria Math" panose="02040503050406030204" pitchFamily="18" charset="0"/>
                          </a:rPr>
                          <m:t>5</m:t>
                        </m:r>
                      </m:oMath>
                    </m:oMathPara>
                  </a14:m>
                  <a:endParaRPr lang="en-GB" dirty="0"/>
                </a:p>
              </p:txBody>
            </p:sp>
          </mc:Choice>
          <mc:Fallback xmlns="">
            <p:sp>
              <p:nvSpPr>
                <p:cNvPr id="10" name="TextBox 9">
                  <a:extLst>
                    <a:ext uri="{FF2B5EF4-FFF2-40B4-BE49-F238E27FC236}">
                      <a16:creationId xmlns:a16="http://schemas.microsoft.com/office/drawing/2014/main" id="{961F59AD-9BC6-2B01-EE8D-A3DB371D1FAD}"/>
                    </a:ext>
                  </a:extLst>
                </p:cNvPr>
                <p:cNvSpPr txBox="1">
                  <a:spLocks noRot="1" noChangeAspect="1" noMove="1" noResize="1" noEditPoints="1" noAdjustHandles="1" noChangeArrowheads="1" noChangeShapeType="1" noTextEdit="1"/>
                </p:cNvSpPr>
                <p:nvPr/>
              </p:nvSpPr>
              <p:spPr>
                <a:xfrm>
                  <a:off x="6340458" y="3896029"/>
                  <a:ext cx="494046" cy="369332"/>
                </a:xfrm>
                <a:prstGeom prst="rect">
                  <a:avLst/>
                </a:prstGeom>
                <a:blipFill>
                  <a:blip r:embed="rId2"/>
                  <a:stretch>
                    <a:fillRect/>
                  </a:stretch>
                </a:blipFill>
              </p:spPr>
              <p:txBody>
                <a:bodyPr/>
                <a:lstStyle/>
                <a:p>
                  <a:r>
                    <a:rPr lang="en-GB">
                      <a:noFill/>
                    </a:rPr>
                    <a:t> </a:t>
                  </a:r>
                </a:p>
              </p:txBody>
            </p:sp>
          </mc:Fallback>
        </mc:AlternateContent>
        <p:cxnSp>
          <p:nvCxnSpPr>
            <p:cNvPr id="14" name="Straight Arrow Connector 13">
              <a:extLst>
                <a:ext uri="{FF2B5EF4-FFF2-40B4-BE49-F238E27FC236}">
                  <a16:creationId xmlns:a16="http://schemas.microsoft.com/office/drawing/2014/main" id="{79CC9AD2-F84D-6F9C-472B-9560937A553E}"/>
                </a:ext>
              </a:extLst>
            </p:cNvPr>
            <p:cNvCxnSpPr>
              <a:cxnSpLocks/>
            </p:cNvCxnSpPr>
            <p:nvPr/>
          </p:nvCxnSpPr>
          <p:spPr>
            <a:xfrm>
              <a:off x="3116908" y="2706618"/>
              <a:ext cx="0" cy="2703885"/>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DA87945C-1F52-9654-D518-DB3F390B6C96}"/>
                </a:ext>
              </a:extLst>
            </p:cNvPr>
            <p:cNvCxnSpPr>
              <a:cxnSpLocks/>
            </p:cNvCxnSpPr>
            <p:nvPr/>
          </p:nvCxnSpPr>
          <p:spPr>
            <a:xfrm>
              <a:off x="3471082" y="2435606"/>
              <a:ext cx="2581275" cy="0"/>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FDE8C62C-BCE7-A840-83E5-FAB962DFD655}"/>
                    </a:ext>
                  </a:extLst>
                </p:cNvPr>
                <p:cNvSpPr txBox="1"/>
                <p:nvPr/>
              </p:nvSpPr>
              <p:spPr>
                <a:xfrm>
                  <a:off x="2870421" y="3896029"/>
                  <a:ext cx="494046" cy="369332"/>
                </a:xfrm>
                <a:prstGeom prst="rect">
                  <a:avLst/>
                </a:prstGeom>
                <a:solidFill>
                  <a:schemeClr val="bg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i="1" dirty="0" smtClean="0">
                            <a:latin typeface="Cambria Math" panose="02040503050406030204" pitchFamily="18" charset="0"/>
                          </a:rPr>
                          <m:t>1</m:t>
                        </m:r>
                        <m:r>
                          <a:rPr lang="en-GB" b="0" i="1" dirty="0" smtClean="0">
                            <a:latin typeface="Cambria Math" panose="02040503050406030204" pitchFamily="18" charset="0"/>
                          </a:rPr>
                          <m:t>8</m:t>
                        </m:r>
                      </m:oMath>
                    </m:oMathPara>
                  </a14:m>
                  <a:endParaRPr lang="en-GB" dirty="0"/>
                </a:p>
              </p:txBody>
            </p:sp>
          </mc:Choice>
          <mc:Fallback xmlns="">
            <p:sp>
              <p:nvSpPr>
                <p:cNvPr id="9" name="TextBox 8">
                  <a:extLst>
                    <a:ext uri="{FF2B5EF4-FFF2-40B4-BE49-F238E27FC236}">
                      <a16:creationId xmlns:a16="http://schemas.microsoft.com/office/drawing/2014/main" id="{FDE8C62C-BCE7-A840-83E5-FAB962DFD655}"/>
                    </a:ext>
                  </a:extLst>
                </p:cNvPr>
                <p:cNvSpPr txBox="1">
                  <a:spLocks noRot="1" noChangeAspect="1" noMove="1" noResize="1" noEditPoints="1" noAdjustHandles="1" noChangeArrowheads="1" noChangeShapeType="1" noTextEdit="1"/>
                </p:cNvSpPr>
                <p:nvPr/>
              </p:nvSpPr>
              <p:spPr>
                <a:xfrm>
                  <a:off x="2870421" y="3896029"/>
                  <a:ext cx="494046" cy="369332"/>
                </a:xfrm>
                <a:prstGeom prst="rect">
                  <a:avLst/>
                </a:prstGeom>
                <a:blipFill>
                  <a:blip r:embed="rId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F458072C-37A7-56C8-4719-241A1F1EC6D5}"/>
                    </a:ext>
                  </a:extLst>
                </p:cNvPr>
                <p:cNvSpPr txBox="1"/>
                <p:nvPr/>
              </p:nvSpPr>
              <p:spPr>
                <a:xfrm>
                  <a:off x="4514696" y="2250940"/>
                  <a:ext cx="494046" cy="369332"/>
                </a:xfrm>
                <a:prstGeom prst="rect">
                  <a:avLst/>
                </a:prstGeom>
                <a:solidFill>
                  <a:schemeClr val="bg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i="1" dirty="0" smtClean="0">
                            <a:latin typeface="Cambria Math" panose="02040503050406030204" pitchFamily="18" charset="0"/>
                          </a:rPr>
                          <m:t>1</m:t>
                        </m:r>
                        <m:r>
                          <a:rPr lang="en-GB" b="0" i="1" dirty="0" smtClean="0">
                            <a:latin typeface="Cambria Math" panose="02040503050406030204" pitchFamily="18" charset="0"/>
                          </a:rPr>
                          <m:t>3</m:t>
                        </m:r>
                      </m:oMath>
                    </m:oMathPara>
                  </a14:m>
                  <a:endParaRPr lang="en-GB" dirty="0"/>
                </a:p>
              </p:txBody>
            </p:sp>
          </mc:Choice>
          <mc:Fallback xmlns="">
            <p:sp>
              <p:nvSpPr>
                <p:cNvPr id="11" name="TextBox 10">
                  <a:extLst>
                    <a:ext uri="{FF2B5EF4-FFF2-40B4-BE49-F238E27FC236}">
                      <a16:creationId xmlns:a16="http://schemas.microsoft.com/office/drawing/2014/main" id="{F458072C-37A7-56C8-4719-241A1F1EC6D5}"/>
                    </a:ext>
                  </a:extLst>
                </p:cNvPr>
                <p:cNvSpPr txBox="1">
                  <a:spLocks noRot="1" noChangeAspect="1" noMove="1" noResize="1" noEditPoints="1" noAdjustHandles="1" noChangeArrowheads="1" noChangeShapeType="1" noTextEdit="1"/>
                </p:cNvSpPr>
                <p:nvPr/>
              </p:nvSpPr>
              <p:spPr>
                <a:xfrm>
                  <a:off x="4514696" y="2250940"/>
                  <a:ext cx="494046" cy="369332"/>
                </a:xfrm>
                <a:prstGeom prst="rect">
                  <a:avLst/>
                </a:prstGeom>
                <a:blipFill>
                  <a:blip r:embed="rId4"/>
                  <a:stretch>
                    <a:fillRect/>
                  </a:stretch>
                </a:blipFill>
              </p:spPr>
              <p:txBody>
                <a:bodyPr/>
                <a:lstStyle/>
                <a:p>
                  <a:r>
                    <a:rPr lang="en-GB">
                      <a:noFill/>
                    </a:rPr>
                    <a:t> </a:t>
                  </a:r>
                </a:p>
              </p:txBody>
            </p:sp>
          </mc:Fallback>
        </mc:AlternateContent>
      </p:grpSp>
      <p:sp>
        <p:nvSpPr>
          <p:cNvPr id="12" name="TextBox 12">
            <a:extLst>
              <a:ext uri="{FF2B5EF4-FFF2-40B4-BE49-F238E27FC236}">
                <a16:creationId xmlns:a16="http://schemas.microsoft.com/office/drawing/2014/main" id="{E805EF0B-926F-6C99-6B52-93017F9E9EE6}"/>
              </a:ext>
            </a:extLst>
          </p:cNvPr>
          <p:cNvSpPr txBox="1"/>
          <p:nvPr/>
        </p:nvSpPr>
        <p:spPr>
          <a:xfrm>
            <a:off x="10565768" y="373002"/>
            <a:ext cx="974947" cy="4001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000" dirty="0">
                <a:latin typeface="Bradley Hand ITC" panose="03070402050302030203" pitchFamily="66" charset="0"/>
              </a:rPr>
              <a:t>SIC_92</a:t>
            </a:r>
          </a:p>
        </p:txBody>
      </p:sp>
      <p:sp>
        <p:nvSpPr>
          <p:cNvPr id="16" name="TextBox 15">
            <a:extLst>
              <a:ext uri="{FF2B5EF4-FFF2-40B4-BE49-F238E27FC236}">
                <a16:creationId xmlns:a16="http://schemas.microsoft.com/office/drawing/2014/main" id="{2F5A69A0-348F-3190-760E-A5E5CFD58F17}"/>
              </a:ext>
            </a:extLst>
          </p:cNvPr>
          <p:cNvSpPr txBox="1"/>
          <p:nvPr/>
        </p:nvSpPr>
        <p:spPr>
          <a:xfrm>
            <a:off x="9132189" y="2341315"/>
            <a:ext cx="2059282" cy="369332"/>
          </a:xfrm>
          <a:prstGeom prst="rect">
            <a:avLst/>
          </a:prstGeom>
          <a:noFill/>
        </p:spPr>
        <p:txBody>
          <a:bodyPr wrap="none" rtlCol="0">
            <a:spAutoFit/>
          </a:bodyPr>
          <a:lstStyle/>
          <a:p>
            <a:r>
              <a:rPr lang="en-GB" dirty="0"/>
              <a:t>(not drawn to scale)</a:t>
            </a:r>
          </a:p>
        </p:txBody>
      </p:sp>
    </p:spTree>
    <p:extLst>
      <p:ext uri="{BB962C8B-B14F-4D97-AF65-F5344CB8AC3E}">
        <p14:creationId xmlns:p14="http://schemas.microsoft.com/office/powerpoint/2010/main" val="23636520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D3458-6821-4B5B-39E9-49798F520B66}"/>
              </a:ext>
            </a:extLst>
          </p:cNvPr>
          <p:cNvSpPr>
            <a:spLocks noGrp="1"/>
          </p:cNvSpPr>
          <p:nvPr>
            <p:ph type="title"/>
          </p:nvPr>
        </p:nvSpPr>
        <p:spPr>
          <a:xfrm>
            <a:off x="838200" y="365125"/>
            <a:ext cx="10515600" cy="815975"/>
          </a:xfrm>
        </p:spPr>
        <p:txBody>
          <a:bodyPr/>
          <a:lstStyle/>
          <a:p>
            <a:pPr algn="ctr"/>
            <a:r>
              <a:rPr lang="en-GB" dirty="0">
                <a:latin typeface="Comic Sans MS" panose="030F0702030302020204" pitchFamily="66" charset="0"/>
              </a:rPr>
              <a:t>Puzzling Perimeter - 2</a:t>
            </a:r>
          </a:p>
        </p:txBody>
      </p:sp>
      <p:sp>
        <p:nvSpPr>
          <p:cNvPr id="3" name="Content Placeholder 2">
            <a:extLst>
              <a:ext uri="{FF2B5EF4-FFF2-40B4-BE49-F238E27FC236}">
                <a16:creationId xmlns:a16="http://schemas.microsoft.com/office/drawing/2014/main" id="{AF165B7F-1EE0-7AE3-4E4B-48C16F01B7DC}"/>
              </a:ext>
            </a:extLst>
          </p:cNvPr>
          <p:cNvSpPr>
            <a:spLocks noGrp="1"/>
          </p:cNvSpPr>
          <p:nvPr>
            <p:ph idx="1"/>
          </p:nvPr>
        </p:nvSpPr>
        <p:spPr>
          <a:xfrm>
            <a:off x="838200" y="1306301"/>
            <a:ext cx="9666766" cy="1003300"/>
          </a:xfrm>
        </p:spPr>
        <p:txBody>
          <a:bodyPr/>
          <a:lstStyle/>
          <a:p>
            <a:pPr marL="0" indent="0">
              <a:buNone/>
            </a:pPr>
            <a:r>
              <a:rPr lang="en-GB" dirty="0">
                <a:latin typeface="Comic Sans MS" panose="030F0702030302020204" pitchFamily="66" charset="0"/>
              </a:rPr>
              <a:t>Find the perimeter of the polygon, in which all sides are either vertical or horizontal.</a:t>
            </a:r>
          </a:p>
        </p:txBody>
      </p:sp>
      <p:grpSp>
        <p:nvGrpSpPr>
          <p:cNvPr id="18" name="Group 17">
            <a:extLst>
              <a:ext uri="{FF2B5EF4-FFF2-40B4-BE49-F238E27FC236}">
                <a16:creationId xmlns:a16="http://schemas.microsoft.com/office/drawing/2014/main" id="{3464FAF9-354B-05B5-2D00-871CBE2FC69F}"/>
              </a:ext>
            </a:extLst>
          </p:cNvPr>
          <p:cNvGrpSpPr/>
          <p:nvPr/>
        </p:nvGrpSpPr>
        <p:grpSpPr>
          <a:xfrm>
            <a:off x="2870421" y="2250940"/>
            <a:ext cx="5226663" cy="3159563"/>
            <a:chOff x="2870421" y="2250940"/>
            <a:chExt cx="5226663" cy="3159563"/>
          </a:xfrm>
        </p:grpSpPr>
        <p:grpSp>
          <p:nvGrpSpPr>
            <p:cNvPr id="8" name="Group 7">
              <a:extLst>
                <a:ext uri="{FF2B5EF4-FFF2-40B4-BE49-F238E27FC236}">
                  <a16:creationId xmlns:a16="http://schemas.microsoft.com/office/drawing/2014/main" id="{FF2DF4E7-A95F-0351-D040-84C92D0A13A5}"/>
                </a:ext>
              </a:extLst>
            </p:cNvPr>
            <p:cNvGrpSpPr/>
            <p:nvPr/>
          </p:nvGrpSpPr>
          <p:grpSpPr>
            <a:xfrm>
              <a:off x="3471082" y="2706616"/>
              <a:ext cx="4617493" cy="2702257"/>
              <a:chOff x="3471082" y="3557516"/>
              <a:chExt cx="4617493" cy="2702257"/>
            </a:xfrm>
          </p:grpSpPr>
          <p:sp>
            <p:nvSpPr>
              <p:cNvPr id="4" name="Rectangle 3">
                <a:extLst>
                  <a:ext uri="{FF2B5EF4-FFF2-40B4-BE49-F238E27FC236}">
                    <a16:creationId xmlns:a16="http://schemas.microsoft.com/office/drawing/2014/main" id="{6C8BC547-F182-D28E-9BBE-ED0EAF8F06FE}"/>
                  </a:ext>
                </a:extLst>
              </p:cNvPr>
              <p:cNvSpPr/>
              <p:nvPr/>
            </p:nvSpPr>
            <p:spPr>
              <a:xfrm>
                <a:off x="3471082" y="3562349"/>
                <a:ext cx="2581275" cy="600075"/>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4CEF12A8-8206-D36E-6661-E88C5FE3C1B8}"/>
                  </a:ext>
                </a:extLst>
              </p:cNvPr>
              <p:cNvSpPr/>
              <p:nvPr/>
            </p:nvSpPr>
            <p:spPr>
              <a:xfrm>
                <a:off x="3471082" y="3962594"/>
                <a:ext cx="1581151" cy="1373867"/>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Rectangle 5">
                <a:extLst>
                  <a:ext uri="{FF2B5EF4-FFF2-40B4-BE49-F238E27FC236}">
                    <a16:creationId xmlns:a16="http://schemas.microsoft.com/office/drawing/2014/main" id="{132465A2-0344-6C58-A7BC-D35605D299B3}"/>
                  </a:ext>
                </a:extLst>
              </p:cNvPr>
              <p:cNvSpPr/>
              <p:nvPr/>
            </p:nvSpPr>
            <p:spPr>
              <a:xfrm>
                <a:off x="3471082" y="5210175"/>
                <a:ext cx="4610100" cy="1047750"/>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Freeform: Shape 6">
                <a:extLst>
                  <a:ext uri="{FF2B5EF4-FFF2-40B4-BE49-F238E27FC236}">
                    <a16:creationId xmlns:a16="http://schemas.microsoft.com/office/drawing/2014/main" id="{7E86C185-B3B0-2219-9AB1-1FA1039C1E1A}"/>
                  </a:ext>
                </a:extLst>
              </p:cNvPr>
              <p:cNvSpPr/>
              <p:nvPr/>
            </p:nvSpPr>
            <p:spPr>
              <a:xfrm>
                <a:off x="3471082" y="3557516"/>
                <a:ext cx="4617493" cy="2702257"/>
              </a:xfrm>
              <a:custGeom>
                <a:avLst/>
                <a:gdLst>
                  <a:gd name="connsiteX0" fmla="*/ 0 w 4617493"/>
                  <a:gd name="connsiteY0" fmla="*/ 4550 h 2702257"/>
                  <a:gd name="connsiteX1" fmla="*/ 2593075 w 4617493"/>
                  <a:gd name="connsiteY1" fmla="*/ 0 h 2702257"/>
                  <a:gd name="connsiteX2" fmla="*/ 2593075 w 4617493"/>
                  <a:gd name="connsiteY2" fmla="*/ 605051 h 2702257"/>
                  <a:gd name="connsiteX3" fmla="*/ 1596789 w 4617493"/>
                  <a:gd name="connsiteY3" fmla="*/ 609600 h 2702257"/>
                  <a:gd name="connsiteX4" fmla="*/ 1596789 w 4617493"/>
                  <a:gd name="connsiteY4" fmla="*/ 1646830 h 2702257"/>
                  <a:gd name="connsiteX5" fmla="*/ 4617493 w 4617493"/>
                  <a:gd name="connsiteY5" fmla="*/ 1646830 h 2702257"/>
                  <a:gd name="connsiteX6" fmla="*/ 4617493 w 4617493"/>
                  <a:gd name="connsiteY6" fmla="*/ 2702257 h 2702257"/>
                  <a:gd name="connsiteX7" fmla="*/ 4550 w 4617493"/>
                  <a:gd name="connsiteY7" fmla="*/ 2702257 h 2702257"/>
                  <a:gd name="connsiteX8" fmla="*/ 0 w 4617493"/>
                  <a:gd name="connsiteY8" fmla="*/ 4550 h 2702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17493" h="2702257">
                    <a:moveTo>
                      <a:pt x="0" y="4550"/>
                    </a:moveTo>
                    <a:lnTo>
                      <a:pt x="2593075" y="0"/>
                    </a:lnTo>
                    <a:lnTo>
                      <a:pt x="2593075" y="605051"/>
                    </a:lnTo>
                    <a:lnTo>
                      <a:pt x="1596789" y="609600"/>
                    </a:lnTo>
                    <a:lnTo>
                      <a:pt x="1596789" y="1646830"/>
                    </a:lnTo>
                    <a:lnTo>
                      <a:pt x="4617493" y="1646830"/>
                    </a:lnTo>
                    <a:lnTo>
                      <a:pt x="4617493" y="2702257"/>
                    </a:lnTo>
                    <a:lnTo>
                      <a:pt x="4550" y="2702257"/>
                    </a:lnTo>
                    <a:cubicBezTo>
                      <a:pt x="3033" y="1803021"/>
                      <a:pt x="1517" y="903786"/>
                      <a:pt x="0" y="4550"/>
                    </a:cubicBezTo>
                    <a:close/>
                  </a:path>
                </a:pathLst>
              </a:custGeom>
              <a:noFill/>
              <a:ln w="285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cxnSp>
          <p:nvCxnSpPr>
            <p:cNvPr id="13" name="Straight Arrow Connector 12">
              <a:extLst>
                <a:ext uri="{FF2B5EF4-FFF2-40B4-BE49-F238E27FC236}">
                  <a16:creationId xmlns:a16="http://schemas.microsoft.com/office/drawing/2014/main" id="{DD783C26-83E9-5C6B-D095-47E729A310CC}"/>
                </a:ext>
              </a:extLst>
            </p:cNvPr>
            <p:cNvCxnSpPr/>
            <p:nvPr/>
          </p:nvCxnSpPr>
          <p:spPr>
            <a:xfrm>
              <a:off x="5068135" y="4080695"/>
              <a:ext cx="3028949" cy="0"/>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961F59AD-9BC6-2B01-EE8D-A3DB371D1FAD}"/>
                    </a:ext>
                  </a:extLst>
                </p:cNvPr>
                <p:cNvSpPr txBox="1"/>
                <p:nvPr/>
              </p:nvSpPr>
              <p:spPr>
                <a:xfrm>
                  <a:off x="6340458" y="3896029"/>
                  <a:ext cx="494046" cy="369332"/>
                </a:xfrm>
                <a:prstGeom prst="rect">
                  <a:avLst/>
                </a:prstGeom>
                <a:solidFill>
                  <a:schemeClr val="bg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i="1" dirty="0" smtClean="0">
                            <a:latin typeface="Cambria Math" panose="02040503050406030204" pitchFamily="18" charset="0"/>
                          </a:rPr>
                          <m:t>1</m:t>
                        </m:r>
                        <m:r>
                          <a:rPr lang="en-GB" b="0" i="1" dirty="0" smtClean="0">
                            <a:latin typeface="Cambria Math" panose="02040503050406030204" pitchFamily="18" charset="0"/>
                          </a:rPr>
                          <m:t>3</m:t>
                        </m:r>
                      </m:oMath>
                    </m:oMathPara>
                  </a14:m>
                  <a:endParaRPr lang="en-GB" dirty="0"/>
                </a:p>
              </p:txBody>
            </p:sp>
          </mc:Choice>
          <mc:Fallback xmlns="">
            <p:sp>
              <p:nvSpPr>
                <p:cNvPr id="10" name="TextBox 9">
                  <a:extLst>
                    <a:ext uri="{FF2B5EF4-FFF2-40B4-BE49-F238E27FC236}">
                      <a16:creationId xmlns:a16="http://schemas.microsoft.com/office/drawing/2014/main" id="{961F59AD-9BC6-2B01-EE8D-A3DB371D1FAD}"/>
                    </a:ext>
                  </a:extLst>
                </p:cNvPr>
                <p:cNvSpPr txBox="1">
                  <a:spLocks noRot="1" noChangeAspect="1" noMove="1" noResize="1" noEditPoints="1" noAdjustHandles="1" noChangeArrowheads="1" noChangeShapeType="1" noTextEdit="1"/>
                </p:cNvSpPr>
                <p:nvPr/>
              </p:nvSpPr>
              <p:spPr>
                <a:xfrm>
                  <a:off x="6340458" y="3896029"/>
                  <a:ext cx="494046" cy="369332"/>
                </a:xfrm>
                <a:prstGeom prst="rect">
                  <a:avLst/>
                </a:prstGeom>
                <a:blipFill>
                  <a:blip r:embed="rId2"/>
                  <a:stretch>
                    <a:fillRect/>
                  </a:stretch>
                </a:blipFill>
              </p:spPr>
              <p:txBody>
                <a:bodyPr/>
                <a:lstStyle/>
                <a:p>
                  <a:r>
                    <a:rPr lang="en-GB">
                      <a:noFill/>
                    </a:rPr>
                    <a:t> </a:t>
                  </a:r>
                </a:p>
              </p:txBody>
            </p:sp>
          </mc:Fallback>
        </mc:AlternateContent>
        <p:cxnSp>
          <p:nvCxnSpPr>
            <p:cNvPr id="14" name="Straight Arrow Connector 13">
              <a:extLst>
                <a:ext uri="{FF2B5EF4-FFF2-40B4-BE49-F238E27FC236}">
                  <a16:creationId xmlns:a16="http://schemas.microsoft.com/office/drawing/2014/main" id="{79CC9AD2-F84D-6F9C-472B-9560937A553E}"/>
                </a:ext>
              </a:extLst>
            </p:cNvPr>
            <p:cNvCxnSpPr>
              <a:cxnSpLocks/>
            </p:cNvCxnSpPr>
            <p:nvPr/>
          </p:nvCxnSpPr>
          <p:spPr>
            <a:xfrm>
              <a:off x="3116908" y="2706618"/>
              <a:ext cx="0" cy="2703885"/>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DA87945C-1F52-9654-D518-DB3F390B6C96}"/>
                </a:ext>
              </a:extLst>
            </p:cNvPr>
            <p:cNvCxnSpPr>
              <a:cxnSpLocks/>
            </p:cNvCxnSpPr>
            <p:nvPr/>
          </p:nvCxnSpPr>
          <p:spPr>
            <a:xfrm>
              <a:off x="3471082" y="2435606"/>
              <a:ext cx="2581275" cy="0"/>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FDE8C62C-BCE7-A840-83E5-FAB962DFD655}"/>
                    </a:ext>
                  </a:extLst>
                </p:cNvPr>
                <p:cNvSpPr txBox="1"/>
                <p:nvPr/>
              </p:nvSpPr>
              <p:spPr>
                <a:xfrm>
                  <a:off x="2870421" y="3896029"/>
                  <a:ext cx="494046" cy="369332"/>
                </a:xfrm>
                <a:prstGeom prst="rect">
                  <a:avLst/>
                </a:prstGeom>
                <a:solidFill>
                  <a:schemeClr val="bg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b="0" i="1" dirty="0" smtClean="0">
                            <a:latin typeface="Cambria Math" panose="02040503050406030204" pitchFamily="18" charset="0"/>
                          </a:rPr>
                          <m:t>20</m:t>
                        </m:r>
                      </m:oMath>
                    </m:oMathPara>
                  </a14:m>
                  <a:endParaRPr lang="en-GB" dirty="0"/>
                </a:p>
              </p:txBody>
            </p:sp>
          </mc:Choice>
          <mc:Fallback xmlns="">
            <p:sp>
              <p:nvSpPr>
                <p:cNvPr id="9" name="TextBox 8">
                  <a:extLst>
                    <a:ext uri="{FF2B5EF4-FFF2-40B4-BE49-F238E27FC236}">
                      <a16:creationId xmlns:a16="http://schemas.microsoft.com/office/drawing/2014/main" id="{FDE8C62C-BCE7-A840-83E5-FAB962DFD655}"/>
                    </a:ext>
                  </a:extLst>
                </p:cNvPr>
                <p:cNvSpPr txBox="1">
                  <a:spLocks noRot="1" noChangeAspect="1" noMove="1" noResize="1" noEditPoints="1" noAdjustHandles="1" noChangeArrowheads="1" noChangeShapeType="1" noTextEdit="1"/>
                </p:cNvSpPr>
                <p:nvPr/>
              </p:nvSpPr>
              <p:spPr>
                <a:xfrm>
                  <a:off x="2870421" y="3896029"/>
                  <a:ext cx="494046" cy="369332"/>
                </a:xfrm>
                <a:prstGeom prst="rect">
                  <a:avLst/>
                </a:prstGeom>
                <a:blipFill>
                  <a:blip r:embed="rId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F458072C-37A7-56C8-4719-241A1F1EC6D5}"/>
                    </a:ext>
                  </a:extLst>
                </p:cNvPr>
                <p:cNvSpPr txBox="1"/>
                <p:nvPr/>
              </p:nvSpPr>
              <p:spPr>
                <a:xfrm>
                  <a:off x="4514696" y="2250940"/>
                  <a:ext cx="494046" cy="369332"/>
                </a:xfrm>
                <a:prstGeom prst="rect">
                  <a:avLst/>
                </a:prstGeom>
                <a:solidFill>
                  <a:schemeClr val="bg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i="1" dirty="0" smtClean="0">
                            <a:latin typeface="Cambria Math" panose="02040503050406030204" pitchFamily="18" charset="0"/>
                          </a:rPr>
                          <m:t>1</m:t>
                        </m:r>
                        <m:r>
                          <a:rPr lang="en-GB" b="0" i="1" dirty="0" smtClean="0">
                            <a:latin typeface="Cambria Math" panose="02040503050406030204" pitchFamily="18" charset="0"/>
                          </a:rPr>
                          <m:t>3</m:t>
                        </m:r>
                      </m:oMath>
                    </m:oMathPara>
                  </a14:m>
                  <a:endParaRPr lang="en-GB" dirty="0"/>
                </a:p>
              </p:txBody>
            </p:sp>
          </mc:Choice>
          <mc:Fallback xmlns="">
            <p:sp>
              <p:nvSpPr>
                <p:cNvPr id="11" name="TextBox 10">
                  <a:extLst>
                    <a:ext uri="{FF2B5EF4-FFF2-40B4-BE49-F238E27FC236}">
                      <a16:creationId xmlns:a16="http://schemas.microsoft.com/office/drawing/2014/main" id="{F458072C-37A7-56C8-4719-241A1F1EC6D5}"/>
                    </a:ext>
                  </a:extLst>
                </p:cNvPr>
                <p:cNvSpPr txBox="1">
                  <a:spLocks noRot="1" noChangeAspect="1" noMove="1" noResize="1" noEditPoints="1" noAdjustHandles="1" noChangeArrowheads="1" noChangeShapeType="1" noTextEdit="1"/>
                </p:cNvSpPr>
                <p:nvPr/>
              </p:nvSpPr>
              <p:spPr>
                <a:xfrm>
                  <a:off x="4514696" y="2250940"/>
                  <a:ext cx="494046" cy="369332"/>
                </a:xfrm>
                <a:prstGeom prst="rect">
                  <a:avLst/>
                </a:prstGeom>
                <a:blipFill>
                  <a:blip r:embed="rId4"/>
                  <a:stretch>
                    <a:fillRect/>
                  </a:stretch>
                </a:blipFill>
              </p:spPr>
              <p:txBody>
                <a:bodyPr/>
                <a:lstStyle/>
                <a:p>
                  <a:r>
                    <a:rPr lang="en-GB">
                      <a:noFill/>
                    </a:rPr>
                    <a:t> </a:t>
                  </a:r>
                </a:p>
              </p:txBody>
            </p:sp>
          </mc:Fallback>
        </mc:AlternateContent>
      </p:grpSp>
      <p:sp>
        <p:nvSpPr>
          <p:cNvPr id="12" name="TextBox 12">
            <a:extLst>
              <a:ext uri="{FF2B5EF4-FFF2-40B4-BE49-F238E27FC236}">
                <a16:creationId xmlns:a16="http://schemas.microsoft.com/office/drawing/2014/main" id="{E805EF0B-926F-6C99-6B52-93017F9E9EE6}"/>
              </a:ext>
            </a:extLst>
          </p:cNvPr>
          <p:cNvSpPr txBox="1"/>
          <p:nvPr/>
        </p:nvSpPr>
        <p:spPr>
          <a:xfrm>
            <a:off x="10565768" y="373002"/>
            <a:ext cx="974947" cy="4001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000" dirty="0">
                <a:latin typeface="Bradley Hand ITC" panose="03070402050302030203" pitchFamily="66" charset="0"/>
              </a:rPr>
              <a:t>SIC_92</a:t>
            </a:r>
          </a:p>
        </p:txBody>
      </p:sp>
      <p:sp>
        <p:nvSpPr>
          <p:cNvPr id="16" name="TextBox 15">
            <a:extLst>
              <a:ext uri="{FF2B5EF4-FFF2-40B4-BE49-F238E27FC236}">
                <a16:creationId xmlns:a16="http://schemas.microsoft.com/office/drawing/2014/main" id="{2F5A69A0-348F-3190-760E-A5E5CFD58F17}"/>
              </a:ext>
            </a:extLst>
          </p:cNvPr>
          <p:cNvSpPr txBox="1"/>
          <p:nvPr/>
        </p:nvSpPr>
        <p:spPr>
          <a:xfrm>
            <a:off x="9132189" y="2341315"/>
            <a:ext cx="2059282" cy="369332"/>
          </a:xfrm>
          <a:prstGeom prst="rect">
            <a:avLst/>
          </a:prstGeom>
          <a:noFill/>
        </p:spPr>
        <p:txBody>
          <a:bodyPr wrap="none" rtlCol="0">
            <a:spAutoFit/>
          </a:bodyPr>
          <a:lstStyle/>
          <a:p>
            <a:r>
              <a:rPr lang="en-GB" dirty="0"/>
              <a:t>(not drawn to scale)</a:t>
            </a:r>
          </a:p>
        </p:txBody>
      </p:sp>
    </p:spTree>
    <p:extLst>
      <p:ext uri="{BB962C8B-B14F-4D97-AF65-F5344CB8AC3E}">
        <p14:creationId xmlns:p14="http://schemas.microsoft.com/office/powerpoint/2010/main" val="13300062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D3458-6821-4B5B-39E9-49798F520B66}"/>
              </a:ext>
            </a:extLst>
          </p:cNvPr>
          <p:cNvSpPr>
            <a:spLocks noGrp="1"/>
          </p:cNvSpPr>
          <p:nvPr>
            <p:ph type="title"/>
          </p:nvPr>
        </p:nvSpPr>
        <p:spPr>
          <a:xfrm>
            <a:off x="838200" y="365125"/>
            <a:ext cx="10515600" cy="815975"/>
          </a:xfrm>
        </p:spPr>
        <p:txBody>
          <a:bodyPr/>
          <a:lstStyle/>
          <a:p>
            <a:pPr algn="ctr"/>
            <a:r>
              <a:rPr lang="en-GB" dirty="0">
                <a:latin typeface="Comic Sans MS" panose="030F0702030302020204" pitchFamily="66" charset="0"/>
              </a:rPr>
              <a:t>Puzzling Perimeter - 2</a:t>
            </a:r>
          </a:p>
        </p:txBody>
      </p:sp>
      <p:sp>
        <p:nvSpPr>
          <p:cNvPr id="3" name="Content Placeholder 2">
            <a:extLst>
              <a:ext uri="{FF2B5EF4-FFF2-40B4-BE49-F238E27FC236}">
                <a16:creationId xmlns:a16="http://schemas.microsoft.com/office/drawing/2014/main" id="{AF165B7F-1EE0-7AE3-4E4B-48C16F01B7DC}"/>
              </a:ext>
            </a:extLst>
          </p:cNvPr>
          <p:cNvSpPr>
            <a:spLocks noGrp="1"/>
          </p:cNvSpPr>
          <p:nvPr>
            <p:ph idx="1"/>
          </p:nvPr>
        </p:nvSpPr>
        <p:spPr>
          <a:xfrm>
            <a:off x="838200" y="1306301"/>
            <a:ext cx="9666766" cy="1003300"/>
          </a:xfrm>
        </p:spPr>
        <p:txBody>
          <a:bodyPr/>
          <a:lstStyle/>
          <a:p>
            <a:pPr marL="0" indent="0">
              <a:buNone/>
            </a:pPr>
            <a:r>
              <a:rPr lang="en-GB" dirty="0">
                <a:latin typeface="Comic Sans MS" panose="030F0702030302020204" pitchFamily="66" charset="0"/>
              </a:rPr>
              <a:t>Find the perimeter of the polygon, in which all sides are either vertical or horizontal.</a:t>
            </a:r>
          </a:p>
        </p:txBody>
      </p:sp>
      <p:grpSp>
        <p:nvGrpSpPr>
          <p:cNvPr id="18" name="Group 17">
            <a:extLst>
              <a:ext uri="{FF2B5EF4-FFF2-40B4-BE49-F238E27FC236}">
                <a16:creationId xmlns:a16="http://schemas.microsoft.com/office/drawing/2014/main" id="{3464FAF9-354B-05B5-2D00-871CBE2FC69F}"/>
              </a:ext>
            </a:extLst>
          </p:cNvPr>
          <p:cNvGrpSpPr/>
          <p:nvPr/>
        </p:nvGrpSpPr>
        <p:grpSpPr>
          <a:xfrm>
            <a:off x="2870421" y="2250940"/>
            <a:ext cx="5226663" cy="3159563"/>
            <a:chOff x="2870421" y="2250940"/>
            <a:chExt cx="5226663" cy="3159563"/>
          </a:xfrm>
        </p:grpSpPr>
        <p:grpSp>
          <p:nvGrpSpPr>
            <p:cNvPr id="8" name="Group 7">
              <a:extLst>
                <a:ext uri="{FF2B5EF4-FFF2-40B4-BE49-F238E27FC236}">
                  <a16:creationId xmlns:a16="http://schemas.microsoft.com/office/drawing/2014/main" id="{FF2DF4E7-A95F-0351-D040-84C92D0A13A5}"/>
                </a:ext>
              </a:extLst>
            </p:cNvPr>
            <p:cNvGrpSpPr/>
            <p:nvPr/>
          </p:nvGrpSpPr>
          <p:grpSpPr>
            <a:xfrm>
              <a:off x="3471082" y="2706616"/>
              <a:ext cx="4617493" cy="2702257"/>
              <a:chOff x="3471082" y="3557516"/>
              <a:chExt cx="4617493" cy="2702257"/>
            </a:xfrm>
          </p:grpSpPr>
          <p:sp>
            <p:nvSpPr>
              <p:cNvPr id="4" name="Rectangle 3">
                <a:extLst>
                  <a:ext uri="{FF2B5EF4-FFF2-40B4-BE49-F238E27FC236}">
                    <a16:creationId xmlns:a16="http://schemas.microsoft.com/office/drawing/2014/main" id="{6C8BC547-F182-D28E-9BBE-ED0EAF8F06FE}"/>
                  </a:ext>
                </a:extLst>
              </p:cNvPr>
              <p:cNvSpPr/>
              <p:nvPr/>
            </p:nvSpPr>
            <p:spPr>
              <a:xfrm>
                <a:off x="3471082" y="3562349"/>
                <a:ext cx="2581275" cy="600075"/>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4CEF12A8-8206-D36E-6661-E88C5FE3C1B8}"/>
                  </a:ext>
                </a:extLst>
              </p:cNvPr>
              <p:cNvSpPr/>
              <p:nvPr/>
            </p:nvSpPr>
            <p:spPr>
              <a:xfrm>
                <a:off x="3471082" y="3962594"/>
                <a:ext cx="1581151" cy="1373867"/>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Rectangle 5">
                <a:extLst>
                  <a:ext uri="{FF2B5EF4-FFF2-40B4-BE49-F238E27FC236}">
                    <a16:creationId xmlns:a16="http://schemas.microsoft.com/office/drawing/2014/main" id="{132465A2-0344-6C58-A7BC-D35605D299B3}"/>
                  </a:ext>
                </a:extLst>
              </p:cNvPr>
              <p:cNvSpPr/>
              <p:nvPr/>
            </p:nvSpPr>
            <p:spPr>
              <a:xfrm>
                <a:off x="3471082" y="5210175"/>
                <a:ext cx="4610100" cy="1047750"/>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Freeform: Shape 6">
                <a:extLst>
                  <a:ext uri="{FF2B5EF4-FFF2-40B4-BE49-F238E27FC236}">
                    <a16:creationId xmlns:a16="http://schemas.microsoft.com/office/drawing/2014/main" id="{7E86C185-B3B0-2219-9AB1-1FA1039C1E1A}"/>
                  </a:ext>
                </a:extLst>
              </p:cNvPr>
              <p:cNvSpPr/>
              <p:nvPr/>
            </p:nvSpPr>
            <p:spPr>
              <a:xfrm>
                <a:off x="3471082" y="3557516"/>
                <a:ext cx="4617493" cy="2702257"/>
              </a:xfrm>
              <a:custGeom>
                <a:avLst/>
                <a:gdLst>
                  <a:gd name="connsiteX0" fmla="*/ 0 w 4617493"/>
                  <a:gd name="connsiteY0" fmla="*/ 4550 h 2702257"/>
                  <a:gd name="connsiteX1" fmla="*/ 2593075 w 4617493"/>
                  <a:gd name="connsiteY1" fmla="*/ 0 h 2702257"/>
                  <a:gd name="connsiteX2" fmla="*/ 2593075 w 4617493"/>
                  <a:gd name="connsiteY2" fmla="*/ 605051 h 2702257"/>
                  <a:gd name="connsiteX3" fmla="*/ 1596789 w 4617493"/>
                  <a:gd name="connsiteY3" fmla="*/ 609600 h 2702257"/>
                  <a:gd name="connsiteX4" fmla="*/ 1596789 w 4617493"/>
                  <a:gd name="connsiteY4" fmla="*/ 1646830 h 2702257"/>
                  <a:gd name="connsiteX5" fmla="*/ 4617493 w 4617493"/>
                  <a:gd name="connsiteY5" fmla="*/ 1646830 h 2702257"/>
                  <a:gd name="connsiteX6" fmla="*/ 4617493 w 4617493"/>
                  <a:gd name="connsiteY6" fmla="*/ 2702257 h 2702257"/>
                  <a:gd name="connsiteX7" fmla="*/ 4550 w 4617493"/>
                  <a:gd name="connsiteY7" fmla="*/ 2702257 h 2702257"/>
                  <a:gd name="connsiteX8" fmla="*/ 0 w 4617493"/>
                  <a:gd name="connsiteY8" fmla="*/ 4550 h 2702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17493" h="2702257">
                    <a:moveTo>
                      <a:pt x="0" y="4550"/>
                    </a:moveTo>
                    <a:lnTo>
                      <a:pt x="2593075" y="0"/>
                    </a:lnTo>
                    <a:lnTo>
                      <a:pt x="2593075" y="605051"/>
                    </a:lnTo>
                    <a:lnTo>
                      <a:pt x="1596789" y="609600"/>
                    </a:lnTo>
                    <a:lnTo>
                      <a:pt x="1596789" y="1646830"/>
                    </a:lnTo>
                    <a:lnTo>
                      <a:pt x="4617493" y="1646830"/>
                    </a:lnTo>
                    <a:lnTo>
                      <a:pt x="4617493" y="2702257"/>
                    </a:lnTo>
                    <a:lnTo>
                      <a:pt x="4550" y="2702257"/>
                    </a:lnTo>
                    <a:cubicBezTo>
                      <a:pt x="3033" y="1803021"/>
                      <a:pt x="1517" y="903786"/>
                      <a:pt x="0" y="4550"/>
                    </a:cubicBezTo>
                    <a:close/>
                  </a:path>
                </a:pathLst>
              </a:custGeom>
              <a:noFill/>
              <a:ln w="285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cxnSp>
          <p:nvCxnSpPr>
            <p:cNvPr id="13" name="Straight Arrow Connector 12">
              <a:extLst>
                <a:ext uri="{FF2B5EF4-FFF2-40B4-BE49-F238E27FC236}">
                  <a16:creationId xmlns:a16="http://schemas.microsoft.com/office/drawing/2014/main" id="{DD783C26-83E9-5C6B-D095-47E729A310CC}"/>
                </a:ext>
              </a:extLst>
            </p:cNvPr>
            <p:cNvCxnSpPr/>
            <p:nvPr/>
          </p:nvCxnSpPr>
          <p:spPr>
            <a:xfrm>
              <a:off x="5068135" y="4080695"/>
              <a:ext cx="3028949" cy="0"/>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961F59AD-9BC6-2B01-EE8D-A3DB371D1FAD}"/>
                    </a:ext>
                  </a:extLst>
                </p:cNvPr>
                <p:cNvSpPr txBox="1"/>
                <p:nvPr/>
              </p:nvSpPr>
              <p:spPr>
                <a:xfrm>
                  <a:off x="6340458" y="3896029"/>
                  <a:ext cx="494046" cy="369332"/>
                </a:xfrm>
                <a:prstGeom prst="rect">
                  <a:avLst/>
                </a:prstGeom>
                <a:solidFill>
                  <a:schemeClr val="bg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i="1" dirty="0" smtClean="0">
                            <a:latin typeface="Cambria Math" panose="02040503050406030204" pitchFamily="18" charset="0"/>
                          </a:rPr>
                          <m:t>1</m:t>
                        </m:r>
                        <m:r>
                          <a:rPr lang="en-GB" b="0" i="1" dirty="0" smtClean="0">
                            <a:latin typeface="Cambria Math" panose="02040503050406030204" pitchFamily="18" charset="0"/>
                          </a:rPr>
                          <m:t>3</m:t>
                        </m:r>
                      </m:oMath>
                    </m:oMathPara>
                  </a14:m>
                  <a:endParaRPr lang="en-GB" dirty="0"/>
                </a:p>
              </p:txBody>
            </p:sp>
          </mc:Choice>
          <mc:Fallback xmlns="">
            <p:sp>
              <p:nvSpPr>
                <p:cNvPr id="10" name="TextBox 9">
                  <a:extLst>
                    <a:ext uri="{FF2B5EF4-FFF2-40B4-BE49-F238E27FC236}">
                      <a16:creationId xmlns:a16="http://schemas.microsoft.com/office/drawing/2014/main" id="{961F59AD-9BC6-2B01-EE8D-A3DB371D1FAD}"/>
                    </a:ext>
                  </a:extLst>
                </p:cNvPr>
                <p:cNvSpPr txBox="1">
                  <a:spLocks noRot="1" noChangeAspect="1" noMove="1" noResize="1" noEditPoints="1" noAdjustHandles="1" noChangeArrowheads="1" noChangeShapeType="1" noTextEdit="1"/>
                </p:cNvSpPr>
                <p:nvPr/>
              </p:nvSpPr>
              <p:spPr>
                <a:xfrm>
                  <a:off x="6340458" y="3896029"/>
                  <a:ext cx="494046" cy="369332"/>
                </a:xfrm>
                <a:prstGeom prst="rect">
                  <a:avLst/>
                </a:prstGeom>
                <a:blipFill>
                  <a:blip r:embed="rId2"/>
                  <a:stretch>
                    <a:fillRect/>
                  </a:stretch>
                </a:blipFill>
              </p:spPr>
              <p:txBody>
                <a:bodyPr/>
                <a:lstStyle/>
                <a:p>
                  <a:r>
                    <a:rPr lang="en-GB">
                      <a:noFill/>
                    </a:rPr>
                    <a:t> </a:t>
                  </a:r>
                </a:p>
              </p:txBody>
            </p:sp>
          </mc:Fallback>
        </mc:AlternateContent>
        <p:cxnSp>
          <p:nvCxnSpPr>
            <p:cNvPr id="14" name="Straight Arrow Connector 13">
              <a:extLst>
                <a:ext uri="{FF2B5EF4-FFF2-40B4-BE49-F238E27FC236}">
                  <a16:creationId xmlns:a16="http://schemas.microsoft.com/office/drawing/2014/main" id="{79CC9AD2-F84D-6F9C-472B-9560937A553E}"/>
                </a:ext>
              </a:extLst>
            </p:cNvPr>
            <p:cNvCxnSpPr>
              <a:cxnSpLocks/>
            </p:cNvCxnSpPr>
            <p:nvPr/>
          </p:nvCxnSpPr>
          <p:spPr>
            <a:xfrm>
              <a:off x="3116908" y="2706618"/>
              <a:ext cx="0" cy="2703885"/>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DA87945C-1F52-9654-D518-DB3F390B6C96}"/>
                </a:ext>
              </a:extLst>
            </p:cNvPr>
            <p:cNvCxnSpPr>
              <a:cxnSpLocks/>
            </p:cNvCxnSpPr>
            <p:nvPr/>
          </p:nvCxnSpPr>
          <p:spPr>
            <a:xfrm>
              <a:off x="3471082" y="2435606"/>
              <a:ext cx="2581275" cy="0"/>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FDE8C62C-BCE7-A840-83E5-FAB962DFD655}"/>
                    </a:ext>
                  </a:extLst>
                </p:cNvPr>
                <p:cNvSpPr txBox="1"/>
                <p:nvPr/>
              </p:nvSpPr>
              <p:spPr>
                <a:xfrm>
                  <a:off x="2870421" y="3896029"/>
                  <a:ext cx="494046" cy="369332"/>
                </a:xfrm>
                <a:prstGeom prst="rect">
                  <a:avLst/>
                </a:prstGeom>
                <a:solidFill>
                  <a:schemeClr val="bg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b="0" i="1" dirty="0" smtClean="0">
                            <a:latin typeface="Cambria Math" panose="02040503050406030204" pitchFamily="18" charset="0"/>
                          </a:rPr>
                          <m:t>22</m:t>
                        </m:r>
                      </m:oMath>
                    </m:oMathPara>
                  </a14:m>
                  <a:endParaRPr lang="en-GB" dirty="0"/>
                </a:p>
              </p:txBody>
            </p:sp>
          </mc:Choice>
          <mc:Fallback xmlns="">
            <p:sp>
              <p:nvSpPr>
                <p:cNvPr id="9" name="TextBox 8">
                  <a:extLst>
                    <a:ext uri="{FF2B5EF4-FFF2-40B4-BE49-F238E27FC236}">
                      <a16:creationId xmlns:a16="http://schemas.microsoft.com/office/drawing/2014/main" id="{FDE8C62C-BCE7-A840-83E5-FAB962DFD655}"/>
                    </a:ext>
                  </a:extLst>
                </p:cNvPr>
                <p:cNvSpPr txBox="1">
                  <a:spLocks noRot="1" noChangeAspect="1" noMove="1" noResize="1" noEditPoints="1" noAdjustHandles="1" noChangeArrowheads="1" noChangeShapeType="1" noTextEdit="1"/>
                </p:cNvSpPr>
                <p:nvPr/>
              </p:nvSpPr>
              <p:spPr>
                <a:xfrm>
                  <a:off x="2870421" y="3896029"/>
                  <a:ext cx="494046" cy="369332"/>
                </a:xfrm>
                <a:prstGeom prst="rect">
                  <a:avLst/>
                </a:prstGeom>
                <a:blipFill>
                  <a:blip r:embed="rId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F458072C-37A7-56C8-4719-241A1F1EC6D5}"/>
                    </a:ext>
                  </a:extLst>
                </p:cNvPr>
                <p:cNvSpPr txBox="1"/>
                <p:nvPr/>
              </p:nvSpPr>
              <p:spPr>
                <a:xfrm>
                  <a:off x="4514696" y="2250940"/>
                  <a:ext cx="494046" cy="369332"/>
                </a:xfrm>
                <a:prstGeom prst="rect">
                  <a:avLst/>
                </a:prstGeom>
                <a:solidFill>
                  <a:schemeClr val="bg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i="1" dirty="0" smtClean="0">
                            <a:latin typeface="Cambria Math" panose="02040503050406030204" pitchFamily="18" charset="0"/>
                          </a:rPr>
                          <m:t>1</m:t>
                        </m:r>
                        <m:r>
                          <a:rPr lang="en-GB" b="0" i="1" dirty="0" smtClean="0">
                            <a:latin typeface="Cambria Math" panose="02040503050406030204" pitchFamily="18" charset="0"/>
                          </a:rPr>
                          <m:t>1</m:t>
                        </m:r>
                      </m:oMath>
                    </m:oMathPara>
                  </a14:m>
                  <a:endParaRPr lang="en-GB" dirty="0"/>
                </a:p>
              </p:txBody>
            </p:sp>
          </mc:Choice>
          <mc:Fallback xmlns="">
            <p:sp>
              <p:nvSpPr>
                <p:cNvPr id="11" name="TextBox 10">
                  <a:extLst>
                    <a:ext uri="{FF2B5EF4-FFF2-40B4-BE49-F238E27FC236}">
                      <a16:creationId xmlns:a16="http://schemas.microsoft.com/office/drawing/2014/main" id="{F458072C-37A7-56C8-4719-241A1F1EC6D5}"/>
                    </a:ext>
                  </a:extLst>
                </p:cNvPr>
                <p:cNvSpPr txBox="1">
                  <a:spLocks noRot="1" noChangeAspect="1" noMove="1" noResize="1" noEditPoints="1" noAdjustHandles="1" noChangeArrowheads="1" noChangeShapeType="1" noTextEdit="1"/>
                </p:cNvSpPr>
                <p:nvPr/>
              </p:nvSpPr>
              <p:spPr>
                <a:xfrm>
                  <a:off x="4514696" y="2250940"/>
                  <a:ext cx="494046" cy="369332"/>
                </a:xfrm>
                <a:prstGeom prst="rect">
                  <a:avLst/>
                </a:prstGeom>
                <a:blipFill>
                  <a:blip r:embed="rId4"/>
                  <a:stretch>
                    <a:fillRect/>
                  </a:stretch>
                </a:blipFill>
              </p:spPr>
              <p:txBody>
                <a:bodyPr/>
                <a:lstStyle/>
                <a:p>
                  <a:r>
                    <a:rPr lang="en-GB">
                      <a:noFill/>
                    </a:rPr>
                    <a:t> </a:t>
                  </a:r>
                </a:p>
              </p:txBody>
            </p:sp>
          </mc:Fallback>
        </mc:AlternateContent>
      </p:grpSp>
      <p:sp>
        <p:nvSpPr>
          <p:cNvPr id="12" name="TextBox 12">
            <a:extLst>
              <a:ext uri="{FF2B5EF4-FFF2-40B4-BE49-F238E27FC236}">
                <a16:creationId xmlns:a16="http://schemas.microsoft.com/office/drawing/2014/main" id="{E805EF0B-926F-6C99-6B52-93017F9E9EE6}"/>
              </a:ext>
            </a:extLst>
          </p:cNvPr>
          <p:cNvSpPr txBox="1"/>
          <p:nvPr/>
        </p:nvSpPr>
        <p:spPr>
          <a:xfrm>
            <a:off x="10565768" y="373002"/>
            <a:ext cx="974947" cy="4001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000" dirty="0">
                <a:latin typeface="Bradley Hand ITC" panose="03070402050302030203" pitchFamily="66" charset="0"/>
              </a:rPr>
              <a:t>SIC_92</a:t>
            </a:r>
          </a:p>
        </p:txBody>
      </p:sp>
      <p:sp>
        <p:nvSpPr>
          <p:cNvPr id="16" name="TextBox 15">
            <a:extLst>
              <a:ext uri="{FF2B5EF4-FFF2-40B4-BE49-F238E27FC236}">
                <a16:creationId xmlns:a16="http://schemas.microsoft.com/office/drawing/2014/main" id="{2F5A69A0-348F-3190-760E-A5E5CFD58F17}"/>
              </a:ext>
            </a:extLst>
          </p:cNvPr>
          <p:cNvSpPr txBox="1"/>
          <p:nvPr/>
        </p:nvSpPr>
        <p:spPr>
          <a:xfrm>
            <a:off x="9132189" y="2341315"/>
            <a:ext cx="2059282" cy="369332"/>
          </a:xfrm>
          <a:prstGeom prst="rect">
            <a:avLst/>
          </a:prstGeom>
          <a:noFill/>
        </p:spPr>
        <p:txBody>
          <a:bodyPr wrap="none" rtlCol="0">
            <a:spAutoFit/>
          </a:bodyPr>
          <a:lstStyle/>
          <a:p>
            <a:r>
              <a:rPr lang="en-GB" dirty="0"/>
              <a:t>(not drawn to scale)</a:t>
            </a:r>
          </a:p>
        </p:txBody>
      </p:sp>
    </p:spTree>
    <p:extLst>
      <p:ext uri="{BB962C8B-B14F-4D97-AF65-F5344CB8AC3E}">
        <p14:creationId xmlns:p14="http://schemas.microsoft.com/office/powerpoint/2010/main" val="27280485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E466E937-9649-A8D6-4932-C59272FA0DEB}"/>
              </a:ext>
            </a:extLst>
          </p:cNvPr>
          <p:cNvSpPr/>
          <p:nvPr/>
        </p:nvSpPr>
        <p:spPr>
          <a:xfrm>
            <a:off x="148856" y="148856"/>
            <a:ext cx="11897832" cy="658155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F27D3458-6821-4B5B-39E9-49798F520B66}"/>
              </a:ext>
            </a:extLst>
          </p:cNvPr>
          <p:cNvSpPr>
            <a:spLocks noGrp="1"/>
          </p:cNvSpPr>
          <p:nvPr>
            <p:ph type="title"/>
          </p:nvPr>
        </p:nvSpPr>
        <p:spPr>
          <a:xfrm>
            <a:off x="838200" y="365125"/>
            <a:ext cx="10515600" cy="815975"/>
          </a:xfrm>
        </p:spPr>
        <p:txBody>
          <a:bodyPr/>
          <a:lstStyle/>
          <a:p>
            <a:pPr algn="ctr"/>
            <a:r>
              <a:rPr lang="en-GB" dirty="0">
                <a:latin typeface="Comic Sans MS" panose="030F0702030302020204" pitchFamily="66" charset="0"/>
              </a:rPr>
              <a:t>Puzzling Perimeter - 2</a:t>
            </a:r>
          </a:p>
        </p:txBody>
      </p:sp>
      <p:sp>
        <p:nvSpPr>
          <p:cNvPr id="3" name="Content Placeholder 2">
            <a:extLst>
              <a:ext uri="{FF2B5EF4-FFF2-40B4-BE49-F238E27FC236}">
                <a16:creationId xmlns:a16="http://schemas.microsoft.com/office/drawing/2014/main" id="{AF165B7F-1EE0-7AE3-4E4B-48C16F01B7DC}"/>
              </a:ext>
            </a:extLst>
          </p:cNvPr>
          <p:cNvSpPr>
            <a:spLocks noGrp="1"/>
          </p:cNvSpPr>
          <p:nvPr>
            <p:ph idx="1"/>
          </p:nvPr>
        </p:nvSpPr>
        <p:spPr>
          <a:xfrm>
            <a:off x="838200" y="1306301"/>
            <a:ext cx="9666766" cy="1003300"/>
          </a:xfrm>
        </p:spPr>
        <p:txBody>
          <a:bodyPr/>
          <a:lstStyle/>
          <a:p>
            <a:pPr marL="0" indent="0">
              <a:buNone/>
            </a:pPr>
            <a:r>
              <a:rPr lang="en-GB" dirty="0">
                <a:latin typeface="Comic Sans MS" panose="030F0702030302020204" pitchFamily="66" charset="0"/>
              </a:rPr>
              <a:t>Find the perimeter of the polygon, in which all sides are either vertical or horizontal.</a:t>
            </a:r>
          </a:p>
        </p:txBody>
      </p:sp>
      <p:grpSp>
        <p:nvGrpSpPr>
          <p:cNvPr id="18" name="Group 17">
            <a:extLst>
              <a:ext uri="{FF2B5EF4-FFF2-40B4-BE49-F238E27FC236}">
                <a16:creationId xmlns:a16="http://schemas.microsoft.com/office/drawing/2014/main" id="{3464FAF9-354B-05B5-2D00-871CBE2FC69F}"/>
              </a:ext>
            </a:extLst>
          </p:cNvPr>
          <p:cNvGrpSpPr/>
          <p:nvPr/>
        </p:nvGrpSpPr>
        <p:grpSpPr>
          <a:xfrm>
            <a:off x="2870421" y="2250940"/>
            <a:ext cx="5226663" cy="3159563"/>
            <a:chOff x="2870421" y="2250940"/>
            <a:chExt cx="5226663" cy="3159563"/>
          </a:xfrm>
        </p:grpSpPr>
        <p:grpSp>
          <p:nvGrpSpPr>
            <p:cNvPr id="8" name="Group 7">
              <a:extLst>
                <a:ext uri="{FF2B5EF4-FFF2-40B4-BE49-F238E27FC236}">
                  <a16:creationId xmlns:a16="http://schemas.microsoft.com/office/drawing/2014/main" id="{FF2DF4E7-A95F-0351-D040-84C92D0A13A5}"/>
                </a:ext>
              </a:extLst>
            </p:cNvPr>
            <p:cNvGrpSpPr/>
            <p:nvPr/>
          </p:nvGrpSpPr>
          <p:grpSpPr>
            <a:xfrm>
              <a:off x="3471082" y="2706616"/>
              <a:ext cx="4617493" cy="2702257"/>
              <a:chOff x="3471082" y="3557516"/>
              <a:chExt cx="4617493" cy="2702257"/>
            </a:xfrm>
          </p:grpSpPr>
          <p:sp>
            <p:nvSpPr>
              <p:cNvPr id="4" name="Rectangle 3">
                <a:extLst>
                  <a:ext uri="{FF2B5EF4-FFF2-40B4-BE49-F238E27FC236}">
                    <a16:creationId xmlns:a16="http://schemas.microsoft.com/office/drawing/2014/main" id="{6C8BC547-F182-D28E-9BBE-ED0EAF8F06FE}"/>
                  </a:ext>
                </a:extLst>
              </p:cNvPr>
              <p:cNvSpPr/>
              <p:nvPr/>
            </p:nvSpPr>
            <p:spPr>
              <a:xfrm>
                <a:off x="3471082" y="3562349"/>
                <a:ext cx="2581275" cy="600075"/>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4CEF12A8-8206-D36E-6661-E88C5FE3C1B8}"/>
                  </a:ext>
                </a:extLst>
              </p:cNvPr>
              <p:cNvSpPr/>
              <p:nvPr/>
            </p:nvSpPr>
            <p:spPr>
              <a:xfrm>
                <a:off x="3471082" y="3962594"/>
                <a:ext cx="1581151" cy="1373867"/>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Rectangle 5">
                <a:extLst>
                  <a:ext uri="{FF2B5EF4-FFF2-40B4-BE49-F238E27FC236}">
                    <a16:creationId xmlns:a16="http://schemas.microsoft.com/office/drawing/2014/main" id="{132465A2-0344-6C58-A7BC-D35605D299B3}"/>
                  </a:ext>
                </a:extLst>
              </p:cNvPr>
              <p:cNvSpPr/>
              <p:nvPr/>
            </p:nvSpPr>
            <p:spPr>
              <a:xfrm>
                <a:off x="3471082" y="5210175"/>
                <a:ext cx="4610100" cy="1047750"/>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Freeform: Shape 6">
                <a:extLst>
                  <a:ext uri="{FF2B5EF4-FFF2-40B4-BE49-F238E27FC236}">
                    <a16:creationId xmlns:a16="http://schemas.microsoft.com/office/drawing/2014/main" id="{7E86C185-B3B0-2219-9AB1-1FA1039C1E1A}"/>
                  </a:ext>
                </a:extLst>
              </p:cNvPr>
              <p:cNvSpPr/>
              <p:nvPr/>
            </p:nvSpPr>
            <p:spPr>
              <a:xfrm>
                <a:off x="3471082" y="3557516"/>
                <a:ext cx="4617493" cy="2702257"/>
              </a:xfrm>
              <a:custGeom>
                <a:avLst/>
                <a:gdLst>
                  <a:gd name="connsiteX0" fmla="*/ 0 w 4617493"/>
                  <a:gd name="connsiteY0" fmla="*/ 4550 h 2702257"/>
                  <a:gd name="connsiteX1" fmla="*/ 2593075 w 4617493"/>
                  <a:gd name="connsiteY1" fmla="*/ 0 h 2702257"/>
                  <a:gd name="connsiteX2" fmla="*/ 2593075 w 4617493"/>
                  <a:gd name="connsiteY2" fmla="*/ 605051 h 2702257"/>
                  <a:gd name="connsiteX3" fmla="*/ 1596789 w 4617493"/>
                  <a:gd name="connsiteY3" fmla="*/ 609600 h 2702257"/>
                  <a:gd name="connsiteX4" fmla="*/ 1596789 w 4617493"/>
                  <a:gd name="connsiteY4" fmla="*/ 1646830 h 2702257"/>
                  <a:gd name="connsiteX5" fmla="*/ 4617493 w 4617493"/>
                  <a:gd name="connsiteY5" fmla="*/ 1646830 h 2702257"/>
                  <a:gd name="connsiteX6" fmla="*/ 4617493 w 4617493"/>
                  <a:gd name="connsiteY6" fmla="*/ 2702257 h 2702257"/>
                  <a:gd name="connsiteX7" fmla="*/ 4550 w 4617493"/>
                  <a:gd name="connsiteY7" fmla="*/ 2702257 h 2702257"/>
                  <a:gd name="connsiteX8" fmla="*/ 0 w 4617493"/>
                  <a:gd name="connsiteY8" fmla="*/ 4550 h 2702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17493" h="2702257">
                    <a:moveTo>
                      <a:pt x="0" y="4550"/>
                    </a:moveTo>
                    <a:lnTo>
                      <a:pt x="2593075" y="0"/>
                    </a:lnTo>
                    <a:lnTo>
                      <a:pt x="2593075" y="605051"/>
                    </a:lnTo>
                    <a:lnTo>
                      <a:pt x="1596789" y="609600"/>
                    </a:lnTo>
                    <a:lnTo>
                      <a:pt x="1596789" y="1646830"/>
                    </a:lnTo>
                    <a:lnTo>
                      <a:pt x="4617493" y="1646830"/>
                    </a:lnTo>
                    <a:lnTo>
                      <a:pt x="4617493" y="2702257"/>
                    </a:lnTo>
                    <a:lnTo>
                      <a:pt x="4550" y="2702257"/>
                    </a:lnTo>
                    <a:cubicBezTo>
                      <a:pt x="3033" y="1803021"/>
                      <a:pt x="1517" y="903786"/>
                      <a:pt x="0" y="4550"/>
                    </a:cubicBezTo>
                    <a:close/>
                  </a:path>
                </a:pathLst>
              </a:custGeom>
              <a:noFill/>
              <a:ln w="285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cxnSp>
          <p:nvCxnSpPr>
            <p:cNvPr id="13" name="Straight Arrow Connector 12">
              <a:extLst>
                <a:ext uri="{FF2B5EF4-FFF2-40B4-BE49-F238E27FC236}">
                  <a16:creationId xmlns:a16="http://schemas.microsoft.com/office/drawing/2014/main" id="{DD783C26-83E9-5C6B-D095-47E729A310CC}"/>
                </a:ext>
              </a:extLst>
            </p:cNvPr>
            <p:cNvCxnSpPr/>
            <p:nvPr/>
          </p:nvCxnSpPr>
          <p:spPr>
            <a:xfrm>
              <a:off x="5068135" y="4080695"/>
              <a:ext cx="3028949" cy="0"/>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961F59AD-9BC6-2B01-EE8D-A3DB371D1FAD}"/>
                    </a:ext>
                  </a:extLst>
                </p:cNvPr>
                <p:cNvSpPr txBox="1"/>
                <p:nvPr/>
              </p:nvSpPr>
              <p:spPr>
                <a:xfrm>
                  <a:off x="6340458" y="3896029"/>
                  <a:ext cx="494046" cy="369332"/>
                </a:xfrm>
                <a:prstGeom prst="rect">
                  <a:avLst/>
                </a:prstGeom>
                <a:solidFill>
                  <a:schemeClr val="bg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i="1" dirty="0" smtClean="0">
                            <a:latin typeface="Cambria Math" panose="02040503050406030204" pitchFamily="18" charset="0"/>
                          </a:rPr>
                          <m:t>1</m:t>
                        </m:r>
                        <m:r>
                          <a:rPr lang="en-GB" b="0" i="1" dirty="0" smtClean="0">
                            <a:latin typeface="Cambria Math" panose="02040503050406030204" pitchFamily="18" charset="0"/>
                          </a:rPr>
                          <m:t>6</m:t>
                        </m:r>
                      </m:oMath>
                    </m:oMathPara>
                  </a14:m>
                  <a:endParaRPr lang="en-GB" dirty="0"/>
                </a:p>
              </p:txBody>
            </p:sp>
          </mc:Choice>
          <mc:Fallback xmlns="">
            <p:sp>
              <p:nvSpPr>
                <p:cNvPr id="10" name="TextBox 9">
                  <a:extLst>
                    <a:ext uri="{FF2B5EF4-FFF2-40B4-BE49-F238E27FC236}">
                      <a16:creationId xmlns:a16="http://schemas.microsoft.com/office/drawing/2014/main" id="{961F59AD-9BC6-2B01-EE8D-A3DB371D1FAD}"/>
                    </a:ext>
                  </a:extLst>
                </p:cNvPr>
                <p:cNvSpPr txBox="1">
                  <a:spLocks noRot="1" noChangeAspect="1" noMove="1" noResize="1" noEditPoints="1" noAdjustHandles="1" noChangeArrowheads="1" noChangeShapeType="1" noTextEdit="1"/>
                </p:cNvSpPr>
                <p:nvPr/>
              </p:nvSpPr>
              <p:spPr>
                <a:xfrm>
                  <a:off x="6340458" y="3896029"/>
                  <a:ext cx="494046" cy="369332"/>
                </a:xfrm>
                <a:prstGeom prst="rect">
                  <a:avLst/>
                </a:prstGeom>
                <a:blipFill>
                  <a:blip r:embed="rId2"/>
                  <a:stretch>
                    <a:fillRect/>
                  </a:stretch>
                </a:blipFill>
              </p:spPr>
              <p:txBody>
                <a:bodyPr/>
                <a:lstStyle/>
                <a:p>
                  <a:r>
                    <a:rPr lang="en-GB">
                      <a:noFill/>
                    </a:rPr>
                    <a:t> </a:t>
                  </a:r>
                </a:p>
              </p:txBody>
            </p:sp>
          </mc:Fallback>
        </mc:AlternateContent>
        <p:cxnSp>
          <p:nvCxnSpPr>
            <p:cNvPr id="14" name="Straight Arrow Connector 13">
              <a:extLst>
                <a:ext uri="{FF2B5EF4-FFF2-40B4-BE49-F238E27FC236}">
                  <a16:creationId xmlns:a16="http://schemas.microsoft.com/office/drawing/2014/main" id="{79CC9AD2-F84D-6F9C-472B-9560937A553E}"/>
                </a:ext>
              </a:extLst>
            </p:cNvPr>
            <p:cNvCxnSpPr>
              <a:cxnSpLocks/>
            </p:cNvCxnSpPr>
            <p:nvPr/>
          </p:nvCxnSpPr>
          <p:spPr>
            <a:xfrm>
              <a:off x="3116908" y="2706618"/>
              <a:ext cx="0" cy="2703885"/>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DA87945C-1F52-9654-D518-DB3F390B6C96}"/>
                </a:ext>
              </a:extLst>
            </p:cNvPr>
            <p:cNvCxnSpPr>
              <a:cxnSpLocks/>
            </p:cNvCxnSpPr>
            <p:nvPr/>
          </p:nvCxnSpPr>
          <p:spPr>
            <a:xfrm>
              <a:off x="3471082" y="2435606"/>
              <a:ext cx="2581275" cy="0"/>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FDE8C62C-BCE7-A840-83E5-FAB962DFD655}"/>
                    </a:ext>
                  </a:extLst>
                </p:cNvPr>
                <p:cNvSpPr txBox="1"/>
                <p:nvPr/>
              </p:nvSpPr>
              <p:spPr>
                <a:xfrm>
                  <a:off x="2870421" y="3896029"/>
                  <a:ext cx="494046" cy="369332"/>
                </a:xfrm>
                <a:prstGeom prst="rect">
                  <a:avLst/>
                </a:prstGeom>
                <a:solidFill>
                  <a:schemeClr val="bg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i="1" dirty="0" smtClean="0">
                            <a:latin typeface="Cambria Math" panose="02040503050406030204" pitchFamily="18" charset="0"/>
                          </a:rPr>
                          <m:t>18</m:t>
                        </m:r>
                      </m:oMath>
                    </m:oMathPara>
                  </a14:m>
                  <a:endParaRPr lang="en-GB" dirty="0"/>
                </a:p>
              </p:txBody>
            </p:sp>
          </mc:Choice>
          <mc:Fallback xmlns="">
            <p:sp>
              <p:nvSpPr>
                <p:cNvPr id="9" name="TextBox 8">
                  <a:extLst>
                    <a:ext uri="{FF2B5EF4-FFF2-40B4-BE49-F238E27FC236}">
                      <a16:creationId xmlns:a16="http://schemas.microsoft.com/office/drawing/2014/main" id="{FDE8C62C-BCE7-A840-83E5-FAB962DFD655}"/>
                    </a:ext>
                  </a:extLst>
                </p:cNvPr>
                <p:cNvSpPr txBox="1">
                  <a:spLocks noRot="1" noChangeAspect="1" noMove="1" noResize="1" noEditPoints="1" noAdjustHandles="1" noChangeArrowheads="1" noChangeShapeType="1" noTextEdit="1"/>
                </p:cNvSpPr>
                <p:nvPr/>
              </p:nvSpPr>
              <p:spPr>
                <a:xfrm>
                  <a:off x="2870421" y="3896029"/>
                  <a:ext cx="494046" cy="369332"/>
                </a:xfrm>
                <a:prstGeom prst="rect">
                  <a:avLst/>
                </a:prstGeom>
                <a:blipFill>
                  <a:blip r:embed="rId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F458072C-37A7-56C8-4719-241A1F1EC6D5}"/>
                    </a:ext>
                  </a:extLst>
                </p:cNvPr>
                <p:cNvSpPr txBox="1"/>
                <p:nvPr/>
              </p:nvSpPr>
              <p:spPr>
                <a:xfrm>
                  <a:off x="4514696" y="2250940"/>
                  <a:ext cx="494046" cy="369332"/>
                </a:xfrm>
                <a:prstGeom prst="rect">
                  <a:avLst/>
                </a:prstGeom>
                <a:solidFill>
                  <a:schemeClr val="bg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i="1" dirty="0" smtClean="0">
                            <a:latin typeface="Cambria Math" panose="02040503050406030204" pitchFamily="18" charset="0"/>
                          </a:rPr>
                          <m:t>1</m:t>
                        </m:r>
                        <m:r>
                          <a:rPr lang="en-GB" b="0" i="1" dirty="0" smtClean="0">
                            <a:latin typeface="Cambria Math" panose="02040503050406030204" pitchFamily="18" charset="0"/>
                          </a:rPr>
                          <m:t>4</m:t>
                        </m:r>
                      </m:oMath>
                    </m:oMathPara>
                  </a14:m>
                  <a:endParaRPr lang="en-GB" dirty="0"/>
                </a:p>
              </p:txBody>
            </p:sp>
          </mc:Choice>
          <mc:Fallback xmlns="">
            <p:sp>
              <p:nvSpPr>
                <p:cNvPr id="11" name="TextBox 10">
                  <a:extLst>
                    <a:ext uri="{FF2B5EF4-FFF2-40B4-BE49-F238E27FC236}">
                      <a16:creationId xmlns:a16="http://schemas.microsoft.com/office/drawing/2014/main" id="{F458072C-37A7-56C8-4719-241A1F1EC6D5}"/>
                    </a:ext>
                  </a:extLst>
                </p:cNvPr>
                <p:cNvSpPr txBox="1">
                  <a:spLocks noRot="1" noChangeAspect="1" noMove="1" noResize="1" noEditPoints="1" noAdjustHandles="1" noChangeArrowheads="1" noChangeShapeType="1" noTextEdit="1"/>
                </p:cNvSpPr>
                <p:nvPr/>
              </p:nvSpPr>
              <p:spPr>
                <a:xfrm>
                  <a:off x="4514696" y="2250940"/>
                  <a:ext cx="494046" cy="369332"/>
                </a:xfrm>
                <a:prstGeom prst="rect">
                  <a:avLst/>
                </a:prstGeom>
                <a:blipFill>
                  <a:blip r:embed="rId4"/>
                  <a:stretch>
                    <a:fillRect/>
                  </a:stretch>
                </a:blipFill>
              </p:spPr>
              <p:txBody>
                <a:bodyPr/>
                <a:lstStyle/>
                <a:p>
                  <a:r>
                    <a:rPr lang="en-GB">
                      <a:noFill/>
                    </a:rPr>
                    <a:t> </a:t>
                  </a:r>
                </a:p>
              </p:txBody>
            </p:sp>
          </mc:Fallback>
        </mc:AlternateContent>
      </p:grpSp>
      <p:sp>
        <p:nvSpPr>
          <p:cNvPr id="19" name="TextBox 18">
            <a:extLst>
              <a:ext uri="{FF2B5EF4-FFF2-40B4-BE49-F238E27FC236}">
                <a16:creationId xmlns:a16="http://schemas.microsoft.com/office/drawing/2014/main" id="{F71AE77B-D87C-D18C-E46B-759CC73C0E78}"/>
              </a:ext>
            </a:extLst>
          </p:cNvPr>
          <p:cNvSpPr txBox="1"/>
          <p:nvPr/>
        </p:nvSpPr>
        <p:spPr>
          <a:xfrm>
            <a:off x="9132189" y="2341315"/>
            <a:ext cx="2059282" cy="369332"/>
          </a:xfrm>
          <a:prstGeom prst="rect">
            <a:avLst/>
          </a:prstGeom>
          <a:noFill/>
        </p:spPr>
        <p:txBody>
          <a:bodyPr wrap="none" rtlCol="0">
            <a:spAutoFit/>
          </a:bodyPr>
          <a:lstStyle/>
          <a:p>
            <a:r>
              <a:rPr lang="en-GB" dirty="0"/>
              <a:t>(not drawn to scale)</a:t>
            </a:r>
          </a:p>
        </p:txBody>
      </p:sp>
    </p:spTree>
    <p:extLst>
      <p:ext uri="{BB962C8B-B14F-4D97-AF65-F5344CB8AC3E}">
        <p14:creationId xmlns:p14="http://schemas.microsoft.com/office/powerpoint/2010/main" val="12228069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D3458-6821-4B5B-39E9-49798F520B66}"/>
              </a:ext>
            </a:extLst>
          </p:cNvPr>
          <p:cNvSpPr>
            <a:spLocks noGrp="1"/>
          </p:cNvSpPr>
          <p:nvPr>
            <p:ph type="title"/>
          </p:nvPr>
        </p:nvSpPr>
        <p:spPr>
          <a:xfrm>
            <a:off x="838200" y="365125"/>
            <a:ext cx="10515600" cy="815975"/>
          </a:xfrm>
        </p:spPr>
        <p:txBody>
          <a:bodyPr/>
          <a:lstStyle/>
          <a:p>
            <a:pPr algn="ctr"/>
            <a:r>
              <a:rPr lang="en-GB" dirty="0">
                <a:latin typeface="Comic Sans MS" panose="030F0702030302020204" pitchFamily="66" charset="0"/>
              </a:rPr>
              <a:t>Puzzling Perimeter - 2</a:t>
            </a:r>
          </a:p>
        </p:txBody>
      </p:sp>
      <p:sp>
        <p:nvSpPr>
          <p:cNvPr id="3" name="Content Placeholder 2">
            <a:extLst>
              <a:ext uri="{FF2B5EF4-FFF2-40B4-BE49-F238E27FC236}">
                <a16:creationId xmlns:a16="http://schemas.microsoft.com/office/drawing/2014/main" id="{AF165B7F-1EE0-7AE3-4E4B-48C16F01B7DC}"/>
              </a:ext>
            </a:extLst>
          </p:cNvPr>
          <p:cNvSpPr>
            <a:spLocks noGrp="1"/>
          </p:cNvSpPr>
          <p:nvPr>
            <p:ph idx="1"/>
          </p:nvPr>
        </p:nvSpPr>
        <p:spPr>
          <a:xfrm>
            <a:off x="838200" y="1306301"/>
            <a:ext cx="9666766" cy="1003300"/>
          </a:xfrm>
        </p:spPr>
        <p:txBody>
          <a:bodyPr/>
          <a:lstStyle/>
          <a:p>
            <a:pPr marL="0" indent="0">
              <a:buNone/>
            </a:pPr>
            <a:r>
              <a:rPr lang="en-GB" dirty="0">
                <a:latin typeface="Comic Sans MS" panose="030F0702030302020204" pitchFamily="66" charset="0"/>
              </a:rPr>
              <a:t>Find the perimeter of the polygon, in which all sides are either vertical or horizontal.</a:t>
            </a:r>
          </a:p>
        </p:txBody>
      </p:sp>
      <p:grpSp>
        <p:nvGrpSpPr>
          <p:cNvPr id="18" name="Group 17">
            <a:extLst>
              <a:ext uri="{FF2B5EF4-FFF2-40B4-BE49-F238E27FC236}">
                <a16:creationId xmlns:a16="http://schemas.microsoft.com/office/drawing/2014/main" id="{3464FAF9-354B-05B5-2D00-871CBE2FC69F}"/>
              </a:ext>
            </a:extLst>
          </p:cNvPr>
          <p:cNvGrpSpPr/>
          <p:nvPr/>
        </p:nvGrpSpPr>
        <p:grpSpPr>
          <a:xfrm>
            <a:off x="2870421" y="2250940"/>
            <a:ext cx="5226663" cy="3159563"/>
            <a:chOff x="2870421" y="2250940"/>
            <a:chExt cx="5226663" cy="3159563"/>
          </a:xfrm>
        </p:grpSpPr>
        <p:grpSp>
          <p:nvGrpSpPr>
            <p:cNvPr id="8" name="Group 7">
              <a:extLst>
                <a:ext uri="{FF2B5EF4-FFF2-40B4-BE49-F238E27FC236}">
                  <a16:creationId xmlns:a16="http://schemas.microsoft.com/office/drawing/2014/main" id="{FF2DF4E7-A95F-0351-D040-84C92D0A13A5}"/>
                </a:ext>
              </a:extLst>
            </p:cNvPr>
            <p:cNvGrpSpPr/>
            <p:nvPr/>
          </p:nvGrpSpPr>
          <p:grpSpPr>
            <a:xfrm>
              <a:off x="3471082" y="2706616"/>
              <a:ext cx="4617493" cy="2702257"/>
              <a:chOff x="3471082" y="3557516"/>
              <a:chExt cx="4617493" cy="2702257"/>
            </a:xfrm>
          </p:grpSpPr>
          <p:sp>
            <p:nvSpPr>
              <p:cNvPr id="4" name="Rectangle 3">
                <a:extLst>
                  <a:ext uri="{FF2B5EF4-FFF2-40B4-BE49-F238E27FC236}">
                    <a16:creationId xmlns:a16="http://schemas.microsoft.com/office/drawing/2014/main" id="{6C8BC547-F182-D28E-9BBE-ED0EAF8F06FE}"/>
                  </a:ext>
                </a:extLst>
              </p:cNvPr>
              <p:cNvSpPr/>
              <p:nvPr/>
            </p:nvSpPr>
            <p:spPr>
              <a:xfrm>
                <a:off x="3471082" y="3562349"/>
                <a:ext cx="2581275" cy="600075"/>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4CEF12A8-8206-D36E-6661-E88C5FE3C1B8}"/>
                  </a:ext>
                </a:extLst>
              </p:cNvPr>
              <p:cNvSpPr/>
              <p:nvPr/>
            </p:nvSpPr>
            <p:spPr>
              <a:xfrm>
                <a:off x="3471082" y="3962594"/>
                <a:ext cx="1581151" cy="1373867"/>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Rectangle 5">
                <a:extLst>
                  <a:ext uri="{FF2B5EF4-FFF2-40B4-BE49-F238E27FC236}">
                    <a16:creationId xmlns:a16="http://schemas.microsoft.com/office/drawing/2014/main" id="{132465A2-0344-6C58-A7BC-D35605D299B3}"/>
                  </a:ext>
                </a:extLst>
              </p:cNvPr>
              <p:cNvSpPr/>
              <p:nvPr/>
            </p:nvSpPr>
            <p:spPr>
              <a:xfrm>
                <a:off x="3471082" y="5210175"/>
                <a:ext cx="4610100" cy="1047750"/>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Freeform: Shape 6">
                <a:extLst>
                  <a:ext uri="{FF2B5EF4-FFF2-40B4-BE49-F238E27FC236}">
                    <a16:creationId xmlns:a16="http://schemas.microsoft.com/office/drawing/2014/main" id="{7E86C185-B3B0-2219-9AB1-1FA1039C1E1A}"/>
                  </a:ext>
                </a:extLst>
              </p:cNvPr>
              <p:cNvSpPr/>
              <p:nvPr/>
            </p:nvSpPr>
            <p:spPr>
              <a:xfrm>
                <a:off x="3471082" y="3557516"/>
                <a:ext cx="4617493" cy="2702257"/>
              </a:xfrm>
              <a:custGeom>
                <a:avLst/>
                <a:gdLst>
                  <a:gd name="connsiteX0" fmla="*/ 0 w 4617493"/>
                  <a:gd name="connsiteY0" fmla="*/ 4550 h 2702257"/>
                  <a:gd name="connsiteX1" fmla="*/ 2593075 w 4617493"/>
                  <a:gd name="connsiteY1" fmla="*/ 0 h 2702257"/>
                  <a:gd name="connsiteX2" fmla="*/ 2593075 w 4617493"/>
                  <a:gd name="connsiteY2" fmla="*/ 605051 h 2702257"/>
                  <a:gd name="connsiteX3" fmla="*/ 1596789 w 4617493"/>
                  <a:gd name="connsiteY3" fmla="*/ 609600 h 2702257"/>
                  <a:gd name="connsiteX4" fmla="*/ 1596789 w 4617493"/>
                  <a:gd name="connsiteY4" fmla="*/ 1646830 h 2702257"/>
                  <a:gd name="connsiteX5" fmla="*/ 4617493 w 4617493"/>
                  <a:gd name="connsiteY5" fmla="*/ 1646830 h 2702257"/>
                  <a:gd name="connsiteX6" fmla="*/ 4617493 w 4617493"/>
                  <a:gd name="connsiteY6" fmla="*/ 2702257 h 2702257"/>
                  <a:gd name="connsiteX7" fmla="*/ 4550 w 4617493"/>
                  <a:gd name="connsiteY7" fmla="*/ 2702257 h 2702257"/>
                  <a:gd name="connsiteX8" fmla="*/ 0 w 4617493"/>
                  <a:gd name="connsiteY8" fmla="*/ 4550 h 2702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17493" h="2702257">
                    <a:moveTo>
                      <a:pt x="0" y="4550"/>
                    </a:moveTo>
                    <a:lnTo>
                      <a:pt x="2593075" y="0"/>
                    </a:lnTo>
                    <a:lnTo>
                      <a:pt x="2593075" y="605051"/>
                    </a:lnTo>
                    <a:lnTo>
                      <a:pt x="1596789" y="609600"/>
                    </a:lnTo>
                    <a:lnTo>
                      <a:pt x="1596789" y="1646830"/>
                    </a:lnTo>
                    <a:lnTo>
                      <a:pt x="4617493" y="1646830"/>
                    </a:lnTo>
                    <a:lnTo>
                      <a:pt x="4617493" y="2702257"/>
                    </a:lnTo>
                    <a:lnTo>
                      <a:pt x="4550" y="2702257"/>
                    </a:lnTo>
                    <a:cubicBezTo>
                      <a:pt x="3033" y="1803021"/>
                      <a:pt x="1517" y="903786"/>
                      <a:pt x="0" y="4550"/>
                    </a:cubicBezTo>
                    <a:close/>
                  </a:path>
                </a:pathLst>
              </a:custGeom>
              <a:noFill/>
              <a:ln w="285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cxnSp>
          <p:nvCxnSpPr>
            <p:cNvPr id="13" name="Straight Arrow Connector 12">
              <a:extLst>
                <a:ext uri="{FF2B5EF4-FFF2-40B4-BE49-F238E27FC236}">
                  <a16:creationId xmlns:a16="http://schemas.microsoft.com/office/drawing/2014/main" id="{DD783C26-83E9-5C6B-D095-47E729A310CC}"/>
                </a:ext>
              </a:extLst>
            </p:cNvPr>
            <p:cNvCxnSpPr/>
            <p:nvPr/>
          </p:nvCxnSpPr>
          <p:spPr>
            <a:xfrm>
              <a:off x="5068135" y="4080695"/>
              <a:ext cx="3028949" cy="0"/>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961F59AD-9BC6-2B01-EE8D-A3DB371D1FAD}"/>
                    </a:ext>
                  </a:extLst>
                </p:cNvPr>
                <p:cNvSpPr txBox="1"/>
                <p:nvPr/>
              </p:nvSpPr>
              <p:spPr>
                <a:xfrm>
                  <a:off x="6340458" y="3896029"/>
                  <a:ext cx="494046" cy="369332"/>
                </a:xfrm>
                <a:prstGeom prst="rect">
                  <a:avLst/>
                </a:prstGeom>
                <a:solidFill>
                  <a:schemeClr val="bg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i="1" dirty="0" smtClean="0">
                            <a:latin typeface="Cambria Math" panose="02040503050406030204" pitchFamily="18" charset="0"/>
                          </a:rPr>
                          <m:t>1</m:t>
                        </m:r>
                        <m:r>
                          <a:rPr lang="en-GB" b="0" i="1" dirty="0" smtClean="0">
                            <a:latin typeface="Cambria Math" panose="02040503050406030204" pitchFamily="18" charset="0"/>
                          </a:rPr>
                          <m:t>7</m:t>
                        </m:r>
                      </m:oMath>
                    </m:oMathPara>
                  </a14:m>
                  <a:endParaRPr lang="en-GB" dirty="0"/>
                </a:p>
              </p:txBody>
            </p:sp>
          </mc:Choice>
          <mc:Fallback xmlns="">
            <p:sp>
              <p:nvSpPr>
                <p:cNvPr id="10" name="TextBox 9">
                  <a:extLst>
                    <a:ext uri="{FF2B5EF4-FFF2-40B4-BE49-F238E27FC236}">
                      <a16:creationId xmlns:a16="http://schemas.microsoft.com/office/drawing/2014/main" id="{961F59AD-9BC6-2B01-EE8D-A3DB371D1FAD}"/>
                    </a:ext>
                  </a:extLst>
                </p:cNvPr>
                <p:cNvSpPr txBox="1">
                  <a:spLocks noRot="1" noChangeAspect="1" noMove="1" noResize="1" noEditPoints="1" noAdjustHandles="1" noChangeArrowheads="1" noChangeShapeType="1" noTextEdit="1"/>
                </p:cNvSpPr>
                <p:nvPr/>
              </p:nvSpPr>
              <p:spPr>
                <a:xfrm>
                  <a:off x="6340458" y="3896029"/>
                  <a:ext cx="494046" cy="369332"/>
                </a:xfrm>
                <a:prstGeom prst="rect">
                  <a:avLst/>
                </a:prstGeom>
                <a:blipFill>
                  <a:blip r:embed="rId2"/>
                  <a:stretch>
                    <a:fillRect/>
                  </a:stretch>
                </a:blipFill>
              </p:spPr>
              <p:txBody>
                <a:bodyPr/>
                <a:lstStyle/>
                <a:p>
                  <a:r>
                    <a:rPr lang="en-GB">
                      <a:noFill/>
                    </a:rPr>
                    <a:t> </a:t>
                  </a:r>
                </a:p>
              </p:txBody>
            </p:sp>
          </mc:Fallback>
        </mc:AlternateContent>
        <p:cxnSp>
          <p:nvCxnSpPr>
            <p:cNvPr id="14" name="Straight Arrow Connector 13">
              <a:extLst>
                <a:ext uri="{FF2B5EF4-FFF2-40B4-BE49-F238E27FC236}">
                  <a16:creationId xmlns:a16="http://schemas.microsoft.com/office/drawing/2014/main" id="{79CC9AD2-F84D-6F9C-472B-9560937A553E}"/>
                </a:ext>
              </a:extLst>
            </p:cNvPr>
            <p:cNvCxnSpPr>
              <a:cxnSpLocks/>
            </p:cNvCxnSpPr>
            <p:nvPr/>
          </p:nvCxnSpPr>
          <p:spPr>
            <a:xfrm>
              <a:off x="3116908" y="2706618"/>
              <a:ext cx="0" cy="2703885"/>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DA87945C-1F52-9654-D518-DB3F390B6C96}"/>
                </a:ext>
              </a:extLst>
            </p:cNvPr>
            <p:cNvCxnSpPr>
              <a:cxnSpLocks/>
            </p:cNvCxnSpPr>
            <p:nvPr/>
          </p:nvCxnSpPr>
          <p:spPr>
            <a:xfrm>
              <a:off x="3471082" y="2435606"/>
              <a:ext cx="2581275" cy="0"/>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FDE8C62C-BCE7-A840-83E5-FAB962DFD655}"/>
                    </a:ext>
                  </a:extLst>
                </p:cNvPr>
                <p:cNvSpPr txBox="1"/>
                <p:nvPr/>
              </p:nvSpPr>
              <p:spPr>
                <a:xfrm>
                  <a:off x="2870421" y="3896029"/>
                  <a:ext cx="494046" cy="369332"/>
                </a:xfrm>
                <a:prstGeom prst="rect">
                  <a:avLst/>
                </a:prstGeom>
                <a:solidFill>
                  <a:schemeClr val="bg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b="0" i="1" dirty="0" smtClean="0">
                            <a:latin typeface="Cambria Math" panose="02040503050406030204" pitchFamily="18" charset="0"/>
                          </a:rPr>
                          <m:t>14</m:t>
                        </m:r>
                      </m:oMath>
                    </m:oMathPara>
                  </a14:m>
                  <a:endParaRPr lang="en-GB" dirty="0"/>
                </a:p>
              </p:txBody>
            </p:sp>
          </mc:Choice>
          <mc:Fallback xmlns="">
            <p:sp>
              <p:nvSpPr>
                <p:cNvPr id="9" name="TextBox 8">
                  <a:extLst>
                    <a:ext uri="{FF2B5EF4-FFF2-40B4-BE49-F238E27FC236}">
                      <a16:creationId xmlns:a16="http://schemas.microsoft.com/office/drawing/2014/main" id="{FDE8C62C-BCE7-A840-83E5-FAB962DFD655}"/>
                    </a:ext>
                  </a:extLst>
                </p:cNvPr>
                <p:cNvSpPr txBox="1">
                  <a:spLocks noRot="1" noChangeAspect="1" noMove="1" noResize="1" noEditPoints="1" noAdjustHandles="1" noChangeArrowheads="1" noChangeShapeType="1" noTextEdit="1"/>
                </p:cNvSpPr>
                <p:nvPr/>
              </p:nvSpPr>
              <p:spPr>
                <a:xfrm>
                  <a:off x="2870421" y="3896029"/>
                  <a:ext cx="494046" cy="369332"/>
                </a:xfrm>
                <a:prstGeom prst="rect">
                  <a:avLst/>
                </a:prstGeom>
                <a:blipFill>
                  <a:blip r:embed="rId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F458072C-37A7-56C8-4719-241A1F1EC6D5}"/>
                    </a:ext>
                  </a:extLst>
                </p:cNvPr>
                <p:cNvSpPr txBox="1"/>
                <p:nvPr/>
              </p:nvSpPr>
              <p:spPr>
                <a:xfrm>
                  <a:off x="4514696" y="2250940"/>
                  <a:ext cx="494046" cy="369332"/>
                </a:xfrm>
                <a:prstGeom prst="rect">
                  <a:avLst/>
                </a:prstGeom>
                <a:solidFill>
                  <a:schemeClr val="bg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i="1" dirty="0" smtClean="0">
                            <a:latin typeface="Cambria Math" panose="02040503050406030204" pitchFamily="18" charset="0"/>
                          </a:rPr>
                          <m:t>1</m:t>
                        </m:r>
                        <m:r>
                          <a:rPr lang="en-GB" b="0" i="1" dirty="0" smtClean="0">
                            <a:latin typeface="Cambria Math" panose="02040503050406030204" pitchFamily="18" charset="0"/>
                          </a:rPr>
                          <m:t>5</m:t>
                        </m:r>
                      </m:oMath>
                    </m:oMathPara>
                  </a14:m>
                  <a:endParaRPr lang="en-GB" dirty="0"/>
                </a:p>
              </p:txBody>
            </p:sp>
          </mc:Choice>
          <mc:Fallback xmlns="">
            <p:sp>
              <p:nvSpPr>
                <p:cNvPr id="11" name="TextBox 10">
                  <a:extLst>
                    <a:ext uri="{FF2B5EF4-FFF2-40B4-BE49-F238E27FC236}">
                      <a16:creationId xmlns:a16="http://schemas.microsoft.com/office/drawing/2014/main" id="{F458072C-37A7-56C8-4719-241A1F1EC6D5}"/>
                    </a:ext>
                  </a:extLst>
                </p:cNvPr>
                <p:cNvSpPr txBox="1">
                  <a:spLocks noRot="1" noChangeAspect="1" noMove="1" noResize="1" noEditPoints="1" noAdjustHandles="1" noChangeArrowheads="1" noChangeShapeType="1" noTextEdit="1"/>
                </p:cNvSpPr>
                <p:nvPr/>
              </p:nvSpPr>
              <p:spPr>
                <a:xfrm>
                  <a:off x="4514696" y="2250940"/>
                  <a:ext cx="494046" cy="369332"/>
                </a:xfrm>
                <a:prstGeom prst="rect">
                  <a:avLst/>
                </a:prstGeom>
                <a:blipFill>
                  <a:blip r:embed="rId4"/>
                  <a:stretch>
                    <a:fillRect/>
                  </a:stretch>
                </a:blipFill>
              </p:spPr>
              <p:txBody>
                <a:bodyPr/>
                <a:lstStyle/>
                <a:p>
                  <a:r>
                    <a:rPr lang="en-GB">
                      <a:noFill/>
                    </a:rPr>
                    <a:t> </a:t>
                  </a:r>
                </a:p>
              </p:txBody>
            </p:sp>
          </mc:Fallback>
        </mc:AlternateContent>
      </p:grpSp>
      <p:sp>
        <p:nvSpPr>
          <p:cNvPr id="12" name="TextBox 12">
            <a:extLst>
              <a:ext uri="{FF2B5EF4-FFF2-40B4-BE49-F238E27FC236}">
                <a16:creationId xmlns:a16="http://schemas.microsoft.com/office/drawing/2014/main" id="{E805EF0B-926F-6C99-6B52-93017F9E9EE6}"/>
              </a:ext>
            </a:extLst>
          </p:cNvPr>
          <p:cNvSpPr txBox="1"/>
          <p:nvPr/>
        </p:nvSpPr>
        <p:spPr>
          <a:xfrm>
            <a:off x="10565768" y="373002"/>
            <a:ext cx="974947" cy="4001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000" dirty="0">
                <a:latin typeface="Bradley Hand ITC" panose="03070402050302030203" pitchFamily="66" charset="0"/>
              </a:rPr>
              <a:t>SIC_92</a:t>
            </a:r>
          </a:p>
        </p:txBody>
      </p:sp>
      <p:sp>
        <p:nvSpPr>
          <p:cNvPr id="16" name="TextBox 15">
            <a:extLst>
              <a:ext uri="{FF2B5EF4-FFF2-40B4-BE49-F238E27FC236}">
                <a16:creationId xmlns:a16="http://schemas.microsoft.com/office/drawing/2014/main" id="{2F5A69A0-348F-3190-760E-A5E5CFD58F17}"/>
              </a:ext>
            </a:extLst>
          </p:cNvPr>
          <p:cNvSpPr txBox="1"/>
          <p:nvPr/>
        </p:nvSpPr>
        <p:spPr>
          <a:xfrm>
            <a:off x="9132189" y="2341315"/>
            <a:ext cx="2059282" cy="369332"/>
          </a:xfrm>
          <a:prstGeom prst="rect">
            <a:avLst/>
          </a:prstGeom>
          <a:noFill/>
        </p:spPr>
        <p:txBody>
          <a:bodyPr wrap="none" rtlCol="0">
            <a:spAutoFit/>
          </a:bodyPr>
          <a:lstStyle/>
          <a:p>
            <a:r>
              <a:rPr lang="en-GB" dirty="0"/>
              <a:t>(not drawn to scale)</a:t>
            </a:r>
          </a:p>
        </p:txBody>
      </p:sp>
    </p:spTree>
    <p:extLst>
      <p:ext uri="{BB962C8B-B14F-4D97-AF65-F5344CB8AC3E}">
        <p14:creationId xmlns:p14="http://schemas.microsoft.com/office/powerpoint/2010/main" val="21718528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D3458-6821-4B5B-39E9-49798F520B66}"/>
              </a:ext>
            </a:extLst>
          </p:cNvPr>
          <p:cNvSpPr>
            <a:spLocks noGrp="1"/>
          </p:cNvSpPr>
          <p:nvPr>
            <p:ph type="title"/>
          </p:nvPr>
        </p:nvSpPr>
        <p:spPr>
          <a:xfrm>
            <a:off x="838200" y="365125"/>
            <a:ext cx="10515600" cy="815975"/>
          </a:xfrm>
        </p:spPr>
        <p:txBody>
          <a:bodyPr/>
          <a:lstStyle/>
          <a:p>
            <a:pPr algn="ctr"/>
            <a:r>
              <a:rPr lang="en-GB" dirty="0">
                <a:latin typeface="Comic Sans MS" panose="030F0702030302020204" pitchFamily="66" charset="0"/>
              </a:rPr>
              <a:t>Puzzling Perimeter - 2</a:t>
            </a:r>
          </a:p>
        </p:txBody>
      </p:sp>
      <p:sp>
        <p:nvSpPr>
          <p:cNvPr id="3" name="Content Placeholder 2">
            <a:extLst>
              <a:ext uri="{FF2B5EF4-FFF2-40B4-BE49-F238E27FC236}">
                <a16:creationId xmlns:a16="http://schemas.microsoft.com/office/drawing/2014/main" id="{AF165B7F-1EE0-7AE3-4E4B-48C16F01B7DC}"/>
              </a:ext>
            </a:extLst>
          </p:cNvPr>
          <p:cNvSpPr>
            <a:spLocks noGrp="1"/>
          </p:cNvSpPr>
          <p:nvPr>
            <p:ph idx="1"/>
          </p:nvPr>
        </p:nvSpPr>
        <p:spPr>
          <a:xfrm>
            <a:off x="838200" y="1306301"/>
            <a:ext cx="9666766" cy="1003300"/>
          </a:xfrm>
        </p:spPr>
        <p:txBody>
          <a:bodyPr/>
          <a:lstStyle/>
          <a:p>
            <a:pPr marL="0" indent="0">
              <a:buNone/>
            </a:pPr>
            <a:r>
              <a:rPr lang="en-GB" dirty="0">
                <a:latin typeface="Comic Sans MS" panose="030F0702030302020204" pitchFamily="66" charset="0"/>
              </a:rPr>
              <a:t>Find the perimeter of the polygon, in which all sides are either vertical or horizontal.</a:t>
            </a:r>
          </a:p>
        </p:txBody>
      </p:sp>
      <p:grpSp>
        <p:nvGrpSpPr>
          <p:cNvPr id="18" name="Group 17">
            <a:extLst>
              <a:ext uri="{FF2B5EF4-FFF2-40B4-BE49-F238E27FC236}">
                <a16:creationId xmlns:a16="http://schemas.microsoft.com/office/drawing/2014/main" id="{3464FAF9-354B-05B5-2D00-871CBE2FC69F}"/>
              </a:ext>
            </a:extLst>
          </p:cNvPr>
          <p:cNvGrpSpPr/>
          <p:nvPr/>
        </p:nvGrpSpPr>
        <p:grpSpPr>
          <a:xfrm>
            <a:off x="2870421" y="2250940"/>
            <a:ext cx="5226663" cy="3159563"/>
            <a:chOff x="2870421" y="2250940"/>
            <a:chExt cx="5226663" cy="3159563"/>
          </a:xfrm>
        </p:grpSpPr>
        <p:grpSp>
          <p:nvGrpSpPr>
            <p:cNvPr id="8" name="Group 7">
              <a:extLst>
                <a:ext uri="{FF2B5EF4-FFF2-40B4-BE49-F238E27FC236}">
                  <a16:creationId xmlns:a16="http://schemas.microsoft.com/office/drawing/2014/main" id="{FF2DF4E7-A95F-0351-D040-84C92D0A13A5}"/>
                </a:ext>
              </a:extLst>
            </p:cNvPr>
            <p:cNvGrpSpPr/>
            <p:nvPr/>
          </p:nvGrpSpPr>
          <p:grpSpPr>
            <a:xfrm>
              <a:off x="3471082" y="2706616"/>
              <a:ext cx="4617493" cy="2702257"/>
              <a:chOff x="3471082" y="3557516"/>
              <a:chExt cx="4617493" cy="2702257"/>
            </a:xfrm>
          </p:grpSpPr>
          <p:sp>
            <p:nvSpPr>
              <p:cNvPr id="4" name="Rectangle 3">
                <a:extLst>
                  <a:ext uri="{FF2B5EF4-FFF2-40B4-BE49-F238E27FC236}">
                    <a16:creationId xmlns:a16="http://schemas.microsoft.com/office/drawing/2014/main" id="{6C8BC547-F182-D28E-9BBE-ED0EAF8F06FE}"/>
                  </a:ext>
                </a:extLst>
              </p:cNvPr>
              <p:cNvSpPr/>
              <p:nvPr/>
            </p:nvSpPr>
            <p:spPr>
              <a:xfrm>
                <a:off x="3471082" y="3562349"/>
                <a:ext cx="2581275" cy="600075"/>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4CEF12A8-8206-D36E-6661-E88C5FE3C1B8}"/>
                  </a:ext>
                </a:extLst>
              </p:cNvPr>
              <p:cNvSpPr/>
              <p:nvPr/>
            </p:nvSpPr>
            <p:spPr>
              <a:xfrm>
                <a:off x="3471082" y="3962594"/>
                <a:ext cx="1581151" cy="1373867"/>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Rectangle 5">
                <a:extLst>
                  <a:ext uri="{FF2B5EF4-FFF2-40B4-BE49-F238E27FC236}">
                    <a16:creationId xmlns:a16="http://schemas.microsoft.com/office/drawing/2014/main" id="{132465A2-0344-6C58-A7BC-D35605D299B3}"/>
                  </a:ext>
                </a:extLst>
              </p:cNvPr>
              <p:cNvSpPr/>
              <p:nvPr/>
            </p:nvSpPr>
            <p:spPr>
              <a:xfrm>
                <a:off x="3471082" y="5210175"/>
                <a:ext cx="4610100" cy="1047750"/>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Freeform: Shape 6">
                <a:extLst>
                  <a:ext uri="{FF2B5EF4-FFF2-40B4-BE49-F238E27FC236}">
                    <a16:creationId xmlns:a16="http://schemas.microsoft.com/office/drawing/2014/main" id="{7E86C185-B3B0-2219-9AB1-1FA1039C1E1A}"/>
                  </a:ext>
                </a:extLst>
              </p:cNvPr>
              <p:cNvSpPr/>
              <p:nvPr/>
            </p:nvSpPr>
            <p:spPr>
              <a:xfrm>
                <a:off x="3471082" y="3557516"/>
                <a:ext cx="4617493" cy="2702257"/>
              </a:xfrm>
              <a:custGeom>
                <a:avLst/>
                <a:gdLst>
                  <a:gd name="connsiteX0" fmla="*/ 0 w 4617493"/>
                  <a:gd name="connsiteY0" fmla="*/ 4550 h 2702257"/>
                  <a:gd name="connsiteX1" fmla="*/ 2593075 w 4617493"/>
                  <a:gd name="connsiteY1" fmla="*/ 0 h 2702257"/>
                  <a:gd name="connsiteX2" fmla="*/ 2593075 w 4617493"/>
                  <a:gd name="connsiteY2" fmla="*/ 605051 h 2702257"/>
                  <a:gd name="connsiteX3" fmla="*/ 1596789 w 4617493"/>
                  <a:gd name="connsiteY3" fmla="*/ 609600 h 2702257"/>
                  <a:gd name="connsiteX4" fmla="*/ 1596789 w 4617493"/>
                  <a:gd name="connsiteY4" fmla="*/ 1646830 h 2702257"/>
                  <a:gd name="connsiteX5" fmla="*/ 4617493 w 4617493"/>
                  <a:gd name="connsiteY5" fmla="*/ 1646830 h 2702257"/>
                  <a:gd name="connsiteX6" fmla="*/ 4617493 w 4617493"/>
                  <a:gd name="connsiteY6" fmla="*/ 2702257 h 2702257"/>
                  <a:gd name="connsiteX7" fmla="*/ 4550 w 4617493"/>
                  <a:gd name="connsiteY7" fmla="*/ 2702257 h 2702257"/>
                  <a:gd name="connsiteX8" fmla="*/ 0 w 4617493"/>
                  <a:gd name="connsiteY8" fmla="*/ 4550 h 2702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17493" h="2702257">
                    <a:moveTo>
                      <a:pt x="0" y="4550"/>
                    </a:moveTo>
                    <a:lnTo>
                      <a:pt x="2593075" y="0"/>
                    </a:lnTo>
                    <a:lnTo>
                      <a:pt x="2593075" y="605051"/>
                    </a:lnTo>
                    <a:lnTo>
                      <a:pt x="1596789" y="609600"/>
                    </a:lnTo>
                    <a:lnTo>
                      <a:pt x="1596789" y="1646830"/>
                    </a:lnTo>
                    <a:lnTo>
                      <a:pt x="4617493" y="1646830"/>
                    </a:lnTo>
                    <a:lnTo>
                      <a:pt x="4617493" y="2702257"/>
                    </a:lnTo>
                    <a:lnTo>
                      <a:pt x="4550" y="2702257"/>
                    </a:lnTo>
                    <a:cubicBezTo>
                      <a:pt x="3033" y="1803021"/>
                      <a:pt x="1517" y="903786"/>
                      <a:pt x="0" y="4550"/>
                    </a:cubicBezTo>
                    <a:close/>
                  </a:path>
                </a:pathLst>
              </a:custGeom>
              <a:noFill/>
              <a:ln w="285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cxnSp>
          <p:nvCxnSpPr>
            <p:cNvPr id="13" name="Straight Arrow Connector 12">
              <a:extLst>
                <a:ext uri="{FF2B5EF4-FFF2-40B4-BE49-F238E27FC236}">
                  <a16:creationId xmlns:a16="http://schemas.microsoft.com/office/drawing/2014/main" id="{DD783C26-83E9-5C6B-D095-47E729A310CC}"/>
                </a:ext>
              </a:extLst>
            </p:cNvPr>
            <p:cNvCxnSpPr/>
            <p:nvPr/>
          </p:nvCxnSpPr>
          <p:spPr>
            <a:xfrm>
              <a:off x="5068135" y="4080695"/>
              <a:ext cx="3028949" cy="0"/>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961F59AD-9BC6-2B01-EE8D-A3DB371D1FAD}"/>
                    </a:ext>
                  </a:extLst>
                </p:cNvPr>
                <p:cNvSpPr txBox="1"/>
                <p:nvPr/>
              </p:nvSpPr>
              <p:spPr>
                <a:xfrm>
                  <a:off x="6340458" y="3896029"/>
                  <a:ext cx="494046" cy="369332"/>
                </a:xfrm>
                <a:prstGeom prst="rect">
                  <a:avLst/>
                </a:prstGeom>
                <a:solidFill>
                  <a:schemeClr val="bg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i="1" dirty="0" smtClean="0">
                            <a:latin typeface="Cambria Math" panose="02040503050406030204" pitchFamily="18" charset="0"/>
                          </a:rPr>
                          <m:t>1</m:t>
                        </m:r>
                        <m:r>
                          <a:rPr lang="en-GB" b="0" i="1" dirty="0" smtClean="0">
                            <a:latin typeface="Cambria Math" panose="02040503050406030204" pitchFamily="18" charset="0"/>
                          </a:rPr>
                          <m:t>7</m:t>
                        </m:r>
                      </m:oMath>
                    </m:oMathPara>
                  </a14:m>
                  <a:endParaRPr lang="en-GB" dirty="0"/>
                </a:p>
              </p:txBody>
            </p:sp>
          </mc:Choice>
          <mc:Fallback xmlns="">
            <p:sp>
              <p:nvSpPr>
                <p:cNvPr id="10" name="TextBox 9">
                  <a:extLst>
                    <a:ext uri="{FF2B5EF4-FFF2-40B4-BE49-F238E27FC236}">
                      <a16:creationId xmlns:a16="http://schemas.microsoft.com/office/drawing/2014/main" id="{961F59AD-9BC6-2B01-EE8D-A3DB371D1FAD}"/>
                    </a:ext>
                  </a:extLst>
                </p:cNvPr>
                <p:cNvSpPr txBox="1">
                  <a:spLocks noRot="1" noChangeAspect="1" noMove="1" noResize="1" noEditPoints="1" noAdjustHandles="1" noChangeArrowheads="1" noChangeShapeType="1" noTextEdit="1"/>
                </p:cNvSpPr>
                <p:nvPr/>
              </p:nvSpPr>
              <p:spPr>
                <a:xfrm>
                  <a:off x="6340458" y="3896029"/>
                  <a:ext cx="494046" cy="369332"/>
                </a:xfrm>
                <a:prstGeom prst="rect">
                  <a:avLst/>
                </a:prstGeom>
                <a:blipFill>
                  <a:blip r:embed="rId2"/>
                  <a:stretch>
                    <a:fillRect/>
                  </a:stretch>
                </a:blipFill>
              </p:spPr>
              <p:txBody>
                <a:bodyPr/>
                <a:lstStyle/>
                <a:p>
                  <a:r>
                    <a:rPr lang="en-GB">
                      <a:noFill/>
                    </a:rPr>
                    <a:t> </a:t>
                  </a:r>
                </a:p>
              </p:txBody>
            </p:sp>
          </mc:Fallback>
        </mc:AlternateContent>
        <p:cxnSp>
          <p:nvCxnSpPr>
            <p:cNvPr id="14" name="Straight Arrow Connector 13">
              <a:extLst>
                <a:ext uri="{FF2B5EF4-FFF2-40B4-BE49-F238E27FC236}">
                  <a16:creationId xmlns:a16="http://schemas.microsoft.com/office/drawing/2014/main" id="{79CC9AD2-F84D-6F9C-472B-9560937A553E}"/>
                </a:ext>
              </a:extLst>
            </p:cNvPr>
            <p:cNvCxnSpPr>
              <a:cxnSpLocks/>
            </p:cNvCxnSpPr>
            <p:nvPr/>
          </p:nvCxnSpPr>
          <p:spPr>
            <a:xfrm>
              <a:off x="3116908" y="2706618"/>
              <a:ext cx="0" cy="2703885"/>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DA87945C-1F52-9654-D518-DB3F390B6C96}"/>
                </a:ext>
              </a:extLst>
            </p:cNvPr>
            <p:cNvCxnSpPr>
              <a:cxnSpLocks/>
            </p:cNvCxnSpPr>
            <p:nvPr/>
          </p:nvCxnSpPr>
          <p:spPr>
            <a:xfrm>
              <a:off x="3471082" y="2435606"/>
              <a:ext cx="2581275" cy="0"/>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FDE8C62C-BCE7-A840-83E5-FAB962DFD655}"/>
                    </a:ext>
                  </a:extLst>
                </p:cNvPr>
                <p:cNvSpPr txBox="1"/>
                <p:nvPr/>
              </p:nvSpPr>
              <p:spPr>
                <a:xfrm>
                  <a:off x="2870421" y="3896029"/>
                  <a:ext cx="494046" cy="369332"/>
                </a:xfrm>
                <a:prstGeom prst="rect">
                  <a:avLst/>
                </a:prstGeom>
                <a:solidFill>
                  <a:schemeClr val="bg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i="1" dirty="0" smtClean="0">
                            <a:latin typeface="Cambria Math" panose="02040503050406030204" pitchFamily="18" charset="0"/>
                          </a:rPr>
                          <m:t>1</m:t>
                        </m:r>
                        <m:r>
                          <a:rPr lang="en-GB" b="0" i="1" dirty="0" smtClean="0">
                            <a:latin typeface="Cambria Math" panose="02040503050406030204" pitchFamily="18" charset="0"/>
                          </a:rPr>
                          <m:t>5</m:t>
                        </m:r>
                      </m:oMath>
                    </m:oMathPara>
                  </a14:m>
                  <a:endParaRPr lang="en-GB" dirty="0"/>
                </a:p>
              </p:txBody>
            </p:sp>
          </mc:Choice>
          <mc:Fallback xmlns="">
            <p:sp>
              <p:nvSpPr>
                <p:cNvPr id="9" name="TextBox 8">
                  <a:extLst>
                    <a:ext uri="{FF2B5EF4-FFF2-40B4-BE49-F238E27FC236}">
                      <a16:creationId xmlns:a16="http://schemas.microsoft.com/office/drawing/2014/main" id="{FDE8C62C-BCE7-A840-83E5-FAB962DFD655}"/>
                    </a:ext>
                  </a:extLst>
                </p:cNvPr>
                <p:cNvSpPr txBox="1">
                  <a:spLocks noRot="1" noChangeAspect="1" noMove="1" noResize="1" noEditPoints="1" noAdjustHandles="1" noChangeArrowheads="1" noChangeShapeType="1" noTextEdit="1"/>
                </p:cNvSpPr>
                <p:nvPr/>
              </p:nvSpPr>
              <p:spPr>
                <a:xfrm>
                  <a:off x="2870421" y="3896029"/>
                  <a:ext cx="494046" cy="369332"/>
                </a:xfrm>
                <a:prstGeom prst="rect">
                  <a:avLst/>
                </a:prstGeom>
                <a:blipFill>
                  <a:blip r:embed="rId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F458072C-37A7-56C8-4719-241A1F1EC6D5}"/>
                    </a:ext>
                  </a:extLst>
                </p:cNvPr>
                <p:cNvSpPr txBox="1"/>
                <p:nvPr/>
              </p:nvSpPr>
              <p:spPr>
                <a:xfrm>
                  <a:off x="4514696" y="2250940"/>
                  <a:ext cx="494046" cy="369332"/>
                </a:xfrm>
                <a:prstGeom prst="rect">
                  <a:avLst/>
                </a:prstGeom>
                <a:solidFill>
                  <a:schemeClr val="bg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i="1" dirty="0" smtClean="0">
                            <a:latin typeface="Cambria Math" panose="02040503050406030204" pitchFamily="18" charset="0"/>
                          </a:rPr>
                          <m:t>1</m:t>
                        </m:r>
                        <m:r>
                          <a:rPr lang="en-GB" b="0" i="1" dirty="0" smtClean="0">
                            <a:latin typeface="Cambria Math" panose="02040503050406030204" pitchFamily="18" charset="0"/>
                          </a:rPr>
                          <m:t>4</m:t>
                        </m:r>
                      </m:oMath>
                    </m:oMathPara>
                  </a14:m>
                  <a:endParaRPr lang="en-GB" dirty="0"/>
                </a:p>
              </p:txBody>
            </p:sp>
          </mc:Choice>
          <mc:Fallback xmlns="">
            <p:sp>
              <p:nvSpPr>
                <p:cNvPr id="11" name="TextBox 10">
                  <a:extLst>
                    <a:ext uri="{FF2B5EF4-FFF2-40B4-BE49-F238E27FC236}">
                      <a16:creationId xmlns:a16="http://schemas.microsoft.com/office/drawing/2014/main" id="{F458072C-37A7-56C8-4719-241A1F1EC6D5}"/>
                    </a:ext>
                  </a:extLst>
                </p:cNvPr>
                <p:cNvSpPr txBox="1">
                  <a:spLocks noRot="1" noChangeAspect="1" noMove="1" noResize="1" noEditPoints="1" noAdjustHandles="1" noChangeArrowheads="1" noChangeShapeType="1" noTextEdit="1"/>
                </p:cNvSpPr>
                <p:nvPr/>
              </p:nvSpPr>
              <p:spPr>
                <a:xfrm>
                  <a:off x="4514696" y="2250940"/>
                  <a:ext cx="494046" cy="369332"/>
                </a:xfrm>
                <a:prstGeom prst="rect">
                  <a:avLst/>
                </a:prstGeom>
                <a:blipFill>
                  <a:blip r:embed="rId4"/>
                  <a:stretch>
                    <a:fillRect/>
                  </a:stretch>
                </a:blipFill>
              </p:spPr>
              <p:txBody>
                <a:bodyPr/>
                <a:lstStyle/>
                <a:p>
                  <a:r>
                    <a:rPr lang="en-GB">
                      <a:noFill/>
                    </a:rPr>
                    <a:t> </a:t>
                  </a:r>
                </a:p>
              </p:txBody>
            </p:sp>
          </mc:Fallback>
        </mc:AlternateContent>
      </p:grpSp>
      <p:sp>
        <p:nvSpPr>
          <p:cNvPr id="12" name="TextBox 12">
            <a:extLst>
              <a:ext uri="{FF2B5EF4-FFF2-40B4-BE49-F238E27FC236}">
                <a16:creationId xmlns:a16="http://schemas.microsoft.com/office/drawing/2014/main" id="{E805EF0B-926F-6C99-6B52-93017F9E9EE6}"/>
              </a:ext>
            </a:extLst>
          </p:cNvPr>
          <p:cNvSpPr txBox="1"/>
          <p:nvPr/>
        </p:nvSpPr>
        <p:spPr>
          <a:xfrm>
            <a:off x="10565768" y="373002"/>
            <a:ext cx="974947" cy="4001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000" dirty="0">
                <a:latin typeface="Bradley Hand ITC" panose="03070402050302030203" pitchFamily="66" charset="0"/>
              </a:rPr>
              <a:t>SIC_92</a:t>
            </a:r>
          </a:p>
        </p:txBody>
      </p:sp>
      <p:sp>
        <p:nvSpPr>
          <p:cNvPr id="16" name="TextBox 15">
            <a:extLst>
              <a:ext uri="{FF2B5EF4-FFF2-40B4-BE49-F238E27FC236}">
                <a16:creationId xmlns:a16="http://schemas.microsoft.com/office/drawing/2014/main" id="{2F5A69A0-348F-3190-760E-A5E5CFD58F17}"/>
              </a:ext>
            </a:extLst>
          </p:cNvPr>
          <p:cNvSpPr txBox="1"/>
          <p:nvPr/>
        </p:nvSpPr>
        <p:spPr>
          <a:xfrm>
            <a:off x="9132189" y="2341315"/>
            <a:ext cx="2059282" cy="369332"/>
          </a:xfrm>
          <a:prstGeom prst="rect">
            <a:avLst/>
          </a:prstGeom>
          <a:noFill/>
        </p:spPr>
        <p:txBody>
          <a:bodyPr wrap="none" rtlCol="0">
            <a:spAutoFit/>
          </a:bodyPr>
          <a:lstStyle/>
          <a:p>
            <a:r>
              <a:rPr lang="en-GB" dirty="0"/>
              <a:t>(not drawn to scale)</a:t>
            </a:r>
          </a:p>
        </p:txBody>
      </p:sp>
    </p:spTree>
    <p:extLst>
      <p:ext uri="{BB962C8B-B14F-4D97-AF65-F5344CB8AC3E}">
        <p14:creationId xmlns:p14="http://schemas.microsoft.com/office/powerpoint/2010/main" val="18159682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D3458-6821-4B5B-39E9-49798F520B66}"/>
              </a:ext>
            </a:extLst>
          </p:cNvPr>
          <p:cNvSpPr>
            <a:spLocks noGrp="1"/>
          </p:cNvSpPr>
          <p:nvPr>
            <p:ph type="title"/>
          </p:nvPr>
        </p:nvSpPr>
        <p:spPr>
          <a:xfrm>
            <a:off x="838200" y="365125"/>
            <a:ext cx="10515600" cy="815975"/>
          </a:xfrm>
        </p:spPr>
        <p:txBody>
          <a:bodyPr/>
          <a:lstStyle/>
          <a:p>
            <a:pPr algn="ctr"/>
            <a:r>
              <a:rPr lang="en-GB" dirty="0">
                <a:latin typeface="Comic Sans MS" panose="030F0702030302020204" pitchFamily="66" charset="0"/>
              </a:rPr>
              <a:t>Puzzling Perimeter - 2</a:t>
            </a:r>
          </a:p>
        </p:txBody>
      </p:sp>
      <p:sp>
        <p:nvSpPr>
          <p:cNvPr id="3" name="Content Placeholder 2">
            <a:extLst>
              <a:ext uri="{FF2B5EF4-FFF2-40B4-BE49-F238E27FC236}">
                <a16:creationId xmlns:a16="http://schemas.microsoft.com/office/drawing/2014/main" id="{AF165B7F-1EE0-7AE3-4E4B-48C16F01B7DC}"/>
              </a:ext>
            </a:extLst>
          </p:cNvPr>
          <p:cNvSpPr>
            <a:spLocks noGrp="1"/>
          </p:cNvSpPr>
          <p:nvPr>
            <p:ph idx="1"/>
          </p:nvPr>
        </p:nvSpPr>
        <p:spPr>
          <a:xfrm>
            <a:off x="838200" y="1306301"/>
            <a:ext cx="9666766" cy="1003300"/>
          </a:xfrm>
        </p:spPr>
        <p:txBody>
          <a:bodyPr/>
          <a:lstStyle/>
          <a:p>
            <a:pPr marL="0" indent="0">
              <a:buNone/>
            </a:pPr>
            <a:r>
              <a:rPr lang="en-GB" dirty="0">
                <a:latin typeface="Comic Sans MS" panose="030F0702030302020204" pitchFamily="66" charset="0"/>
              </a:rPr>
              <a:t>Find the perimeter of the polygon, in which all sides are either vertical or horizontal.</a:t>
            </a:r>
          </a:p>
        </p:txBody>
      </p:sp>
      <p:grpSp>
        <p:nvGrpSpPr>
          <p:cNvPr id="18" name="Group 17">
            <a:extLst>
              <a:ext uri="{FF2B5EF4-FFF2-40B4-BE49-F238E27FC236}">
                <a16:creationId xmlns:a16="http://schemas.microsoft.com/office/drawing/2014/main" id="{3464FAF9-354B-05B5-2D00-871CBE2FC69F}"/>
              </a:ext>
            </a:extLst>
          </p:cNvPr>
          <p:cNvGrpSpPr/>
          <p:nvPr/>
        </p:nvGrpSpPr>
        <p:grpSpPr>
          <a:xfrm>
            <a:off x="2870421" y="2250940"/>
            <a:ext cx="5226663" cy="3159563"/>
            <a:chOff x="2870421" y="2250940"/>
            <a:chExt cx="5226663" cy="3159563"/>
          </a:xfrm>
        </p:grpSpPr>
        <p:grpSp>
          <p:nvGrpSpPr>
            <p:cNvPr id="8" name="Group 7">
              <a:extLst>
                <a:ext uri="{FF2B5EF4-FFF2-40B4-BE49-F238E27FC236}">
                  <a16:creationId xmlns:a16="http://schemas.microsoft.com/office/drawing/2014/main" id="{FF2DF4E7-A95F-0351-D040-84C92D0A13A5}"/>
                </a:ext>
              </a:extLst>
            </p:cNvPr>
            <p:cNvGrpSpPr/>
            <p:nvPr/>
          </p:nvGrpSpPr>
          <p:grpSpPr>
            <a:xfrm>
              <a:off x="3471082" y="2706616"/>
              <a:ext cx="4617493" cy="2702257"/>
              <a:chOff x="3471082" y="3557516"/>
              <a:chExt cx="4617493" cy="2702257"/>
            </a:xfrm>
          </p:grpSpPr>
          <p:sp>
            <p:nvSpPr>
              <p:cNvPr id="4" name="Rectangle 3">
                <a:extLst>
                  <a:ext uri="{FF2B5EF4-FFF2-40B4-BE49-F238E27FC236}">
                    <a16:creationId xmlns:a16="http://schemas.microsoft.com/office/drawing/2014/main" id="{6C8BC547-F182-D28E-9BBE-ED0EAF8F06FE}"/>
                  </a:ext>
                </a:extLst>
              </p:cNvPr>
              <p:cNvSpPr/>
              <p:nvPr/>
            </p:nvSpPr>
            <p:spPr>
              <a:xfrm>
                <a:off x="3471082" y="3562349"/>
                <a:ext cx="2581275" cy="600075"/>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4CEF12A8-8206-D36E-6661-E88C5FE3C1B8}"/>
                  </a:ext>
                </a:extLst>
              </p:cNvPr>
              <p:cNvSpPr/>
              <p:nvPr/>
            </p:nvSpPr>
            <p:spPr>
              <a:xfrm>
                <a:off x="3471082" y="3962594"/>
                <a:ext cx="1581151" cy="1373867"/>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Rectangle 5">
                <a:extLst>
                  <a:ext uri="{FF2B5EF4-FFF2-40B4-BE49-F238E27FC236}">
                    <a16:creationId xmlns:a16="http://schemas.microsoft.com/office/drawing/2014/main" id="{132465A2-0344-6C58-A7BC-D35605D299B3}"/>
                  </a:ext>
                </a:extLst>
              </p:cNvPr>
              <p:cNvSpPr/>
              <p:nvPr/>
            </p:nvSpPr>
            <p:spPr>
              <a:xfrm>
                <a:off x="3471082" y="5210175"/>
                <a:ext cx="4610100" cy="1047750"/>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Freeform: Shape 6">
                <a:extLst>
                  <a:ext uri="{FF2B5EF4-FFF2-40B4-BE49-F238E27FC236}">
                    <a16:creationId xmlns:a16="http://schemas.microsoft.com/office/drawing/2014/main" id="{7E86C185-B3B0-2219-9AB1-1FA1039C1E1A}"/>
                  </a:ext>
                </a:extLst>
              </p:cNvPr>
              <p:cNvSpPr/>
              <p:nvPr/>
            </p:nvSpPr>
            <p:spPr>
              <a:xfrm>
                <a:off x="3471082" y="3557516"/>
                <a:ext cx="4617493" cy="2702257"/>
              </a:xfrm>
              <a:custGeom>
                <a:avLst/>
                <a:gdLst>
                  <a:gd name="connsiteX0" fmla="*/ 0 w 4617493"/>
                  <a:gd name="connsiteY0" fmla="*/ 4550 h 2702257"/>
                  <a:gd name="connsiteX1" fmla="*/ 2593075 w 4617493"/>
                  <a:gd name="connsiteY1" fmla="*/ 0 h 2702257"/>
                  <a:gd name="connsiteX2" fmla="*/ 2593075 w 4617493"/>
                  <a:gd name="connsiteY2" fmla="*/ 605051 h 2702257"/>
                  <a:gd name="connsiteX3" fmla="*/ 1596789 w 4617493"/>
                  <a:gd name="connsiteY3" fmla="*/ 609600 h 2702257"/>
                  <a:gd name="connsiteX4" fmla="*/ 1596789 w 4617493"/>
                  <a:gd name="connsiteY4" fmla="*/ 1646830 h 2702257"/>
                  <a:gd name="connsiteX5" fmla="*/ 4617493 w 4617493"/>
                  <a:gd name="connsiteY5" fmla="*/ 1646830 h 2702257"/>
                  <a:gd name="connsiteX6" fmla="*/ 4617493 w 4617493"/>
                  <a:gd name="connsiteY6" fmla="*/ 2702257 h 2702257"/>
                  <a:gd name="connsiteX7" fmla="*/ 4550 w 4617493"/>
                  <a:gd name="connsiteY7" fmla="*/ 2702257 h 2702257"/>
                  <a:gd name="connsiteX8" fmla="*/ 0 w 4617493"/>
                  <a:gd name="connsiteY8" fmla="*/ 4550 h 2702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17493" h="2702257">
                    <a:moveTo>
                      <a:pt x="0" y="4550"/>
                    </a:moveTo>
                    <a:lnTo>
                      <a:pt x="2593075" y="0"/>
                    </a:lnTo>
                    <a:lnTo>
                      <a:pt x="2593075" y="605051"/>
                    </a:lnTo>
                    <a:lnTo>
                      <a:pt x="1596789" y="609600"/>
                    </a:lnTo>
                    <a:lnTo>
                      <a:pt x="1596789" y="1646830"/>
                    </a:lnTo>
                    <a:lnTo>
                      <a:pt x="4617493" y="1646830"/>
                    </a:lnTo>
                    <a:lnTo>
                      <a:pt x="4617493" y="2702257"/>
                    </a:lnTo>
                    <a:lnTo>
                      <a:pt x="4550" y="2702257"/>
                    </a:lnTo>
                    <a:cubicBezTo>
                      <a:pt x="3033" y="1803021"/>
                      <a:pt x="1517" y="903786"/>
                      <a:pt x="0" y="4550"/>
                    </a:cubicBezTo>
                    <a:close/>
                  </a:path>
                </a:pathLst>
              </a:custGeom>
              <a:noFill/>
              <a:ln w="285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cxnSp>
          <p:nvCxnSpPr>
            <p:cNvPr id="13" name="Straight Arrow Connector 12">
              <a:extLst>
                <a:ext uri="{FF2B5EF4-FFF2-40B4-BE49-F238E27FC236}">
                  <a16:creationId xmlns:a16="http://schemas.microsoft.com/office/drawing/2014/main" id="{DD783C26-83E9-5C6B-D095-47E729A310CC}"/>
                </a:ext>
              </a:extLst>
            </p:cNvPr>
            <p:cNvCxnSpPr/>
            <p:nvPr/>
          </p:nvCxnSpPr>
          <p:spPr>
            <a:xfrm>
              <a:off x="5068135" y="4080695"/>
              <a:ext cx="3028949" cy="0"/>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961F59AD-9BC6-2B01-EE8D-A3DB371D1FAD}"/>
                    </a:ext>
                  </a:extLst>
                </p:cNvPr>
                <p:cNvSpPr txBox="1"/>
                <p:nvPr/>
              </p:nvSpPr>
              <p:spPr>
                <a:xfrm>
                  <a:off x="6340458" y="3896029"/>
                  <a:ext cx="494046" cy="369332"/>
                </a:xfrm>
                <a:prstGeom prst="rect">
                  <a:avLst/>
                </a:prstGeom>
                <a:solidFill>
                  <a:schemeClr val="bg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i="1" dirty="0" smtClean="0">
                            <a:latin typeface="Cambria Math" panose="02040503050406030204" pitchFamily="18" charset="0"/>
                          </a:rPr>
                          <m:t>1</m:t>
                        </m:r>
                        <m:r>
                          <a:rPr lang="en-GB" b="0" i="1" dirty="0" smtClean="0">
                            <a:latin typeface="Cambria Math" panose="02040503050406030204" pitchFamily="18" charset="0"/>
                          </a:rPr>
                          <m:t>8</m:t>
                        </m:r>
                      </m:oMath>
                    </m:oMathPara>
                  </a14:m>
                  <a:endParaRPr lang="en-GB" dirty="0"/>
                </a:p>
              </p:txBody>
            </p:sp>
          </mc:Choice>
          <mc:Fallback xmlns="">
            <p:sp>
              <p:nvSpPr>
                <p:cNvPr id="10" name="TextBox 9">
                  <a:extLst>
                    <a:ext uri="{FF2B5EF4-FFF2-40B4-BE49-F238E27FC236}">
                      <a16:creationId xmlns:a16="http://schemas.microsoft.com/office/drawing/2014/main" id="{961F59AD-9BC6-2B01-EE8D-A3DB371D1FAD}"/>
                    </a:ext>
                  </a:extLst>
                </p:cNvPr>
                <p:cNvSpPr txBox="1">
                  <a:spLocks noRot="1" noChangeAspect="1" noMove="1" noResize="1" noEditPoints="1" noAdjustHandles="1" noChangeArrowheads="1" noChangeShapeType="1" noTextEdit="1"/>
                </p:cNvSpPr>
                <p:nvPr/>
              </p:nvSpPr>
              <p:spPr>
                <a:xfrm>
                  <a:off x="6340458" y="3896029"/>
                  <a:ext cx="494046" cy="369332"/>
                </a:xfrm>
                <a:prstGeom prst="rect">
                  <a:avLst/>
                </a:prstGeom>
                <a:blipFill>
                  <a:blip r:embed="rId2"/>
                  <a:stretch>
                    <a:fillRect/>
                  </a:stretch>
                </a:blipFill>
              </p:spPr>
              <p:txBody>
                <a:bodyPr/>
                <a:lstStyle/>
                <a:p>
                  <a:r>
                    <a:rPr lang="en-GB">
                      <a:noFill/>
                    </a:rPr>
                    <a:t> </a:t>
                  </a:r>
                </a:p>
              </p:txBody>
            </p:sp>
          </mc:Fallback>
        </mc:AlternateContent>
        <p:cxnSp>
          <p:nvCxnSpPr>
            <p:cNvPr id="14" name="Straight Arrow Connector 13">
              <a:extLst>
                <a:ext uri="{FF2B5EF4-FFF2-40B4-BE49-F238E27FC236}">
                  <a16:creationId xmlns:a16="http://schemas.microsoft.com/office/drawing/2014/main" id="{79CC9AD2-F84D-6F9C-472B-9560937A553E}"/>
                </a:ext>
              </a:extLst>
            </p:cNvPr>
            <p:cNvCxnSpPr>
              <a:cxnSpLocks/>
            </p:cNvCxnSpPr>
            <p:nvPr/>
          </p:nvCxnSpPr>
          <p:spPr>
            <a:xfrm>
              <a:off x="3116908" y="2706618"/>
              <a:ext cx="0" cy="2703885"/>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DA87945C-1F52-9654-D518-DB3F390B6C96}"/>
                </a:ext>
              </a:extLst>
            </p:cNvPr>
            <p:cNvCxnSpPr>
              <a:cxnSpLocks/>
            </p:cNvCxnSpPr>
            <p:nvPr/>
          </p:nvCxnSpPr>
          <p:spPr>
            <a:xfrm>
              <a:off x="3471082" y="2435606"/>
              <a:ext cx="2581275" cy="0"/>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FDE8C62C-BCE7-A840-83E5-FAB962DFD655}"/>
                    </a:ext>
                  </a:extLst>
                </p:cNvPr>
                <p:cNvSpPr txBox="1"/>
                <p:nvPr/>
              </p:nvSpPr>
              <p:spPr>
                <a:xfrm>
                  <a:off x="2870421" y="3896029"/>
                  <a:ext cx="494046" cy="369332"/>
                </a:xfrm>
                <a:prstGeom prst="rect">
                  <a:avLst/>
                </a:prstGeom>
                <a:solidFill>
                  <a:schemeClr val="bg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i="1" dirty="0" smtClean="0">
                            <a:latin typeface="Cambria Math" panose="02040503050406030204" pitchFamily="18" charset="0"/>
                          </a:rPr>
                          <m:t>1</m:t>
                        </m:r>
                        <m:r>
                          <a:rPr lang="en-GB" b="0" i="1" dirty="0" smtClean="0">
                            <a:latin typeface="Cambria Math" panose="02040503050406030204" pitchFamily="18" charset="0"/>
                          </a:rPr>
                          <m:t>5</m:t>
                        </m:r>
                      </m:oMath>
                    </m:oMathPara>
                  </a14:m>
                  <a:endParaRPr lang="en-GB" dirty="0"/>
                </a:p>
              </p:txBody>
            </p:sp>
          </mc:Choice>
          <mc:Fallback xmlns="">
            <p:sp>
              <p:nvSpPr>
                <p:cNvPr id="9" name="TextBox 8">
                  <a:extLst>
                    <a:ext uri="{FF2B5EF4-FFF2-40B4-BE49-F238E27FC236}">
                      <a16:creationId xmlns:a16="http://schemas.microsoft.com/office/drawing/2014/main" id="{FDE8C62C-BCE7-A840-83E5-FAB962DFD655}"/>
                    </a:ext>
                  </a:extLst>
                </p:cNvPr>
                <p:cNvSpPr txBox="1">
                  <a:spLocks noRot="1" noChangeAspect="1" noMove="1" noResize="1" noEditPoints="1" noAdjustHandles="1" noChangeArrowheads="1" noChangeShapeType="1" noTextEdit="1"/>
                </p:cNvSpPr>
                <p:nvPr/>
              </p:nvSpPr>
              <p:spPr>
                <a:xfrm>
                  <a:off x="2870421" y="3896029"/>
                  <a:ext cx="494046" cy="369332"/>
                </a:xfrm>
                <a:prstGeom prst="rect">
                  <a:avLst/>
                </a:prstGeom>
                <a:blipFill>
                  <a:blip r:embed="rId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F458072C-37A7-56C8-4719-241A1F1EC6D5}"/>
                    </a:ext>
                  </a:extLst>
                </p:cNvPr>
                <p:cNvSpPr txBox="1"/>
                <p:nvPr/>
              </p:nvSpPr>
              <p:spPr>
                <a:xfrm>
                  <a:off x="4514696" y="2250940"/>
                  <a:ext cx="494046" cy="369332"/>
                </a:xfrm>
                <a:prstGeom prst="rect">
                  <a:avLst/>
                </a:prstGeom>
                <a:solidFill>
                  <a:schemeClr val="bg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i="1" dirty="0" smtClean="0">
                            <a:latin typeface="Cambria Math" panose="02040503050406030204" pitchFamily="18" charset="0"/>
                          </a:rPr>
                          <m:t>1</m:t>
                        </m:r>
                        <m:r>
                          <a:rPr lang="en-GB" b="0" i="1" dirty="0" smtClean="0">
                            <a:latin typeface="Cambria Math" panose="02040503050406030204" pitchFamily="18" charset="0"/>
                          </a:rPr>
                          <m:t>3</m:t>
                        </m:r>
                      </m:oMath>
                    </m:oMathPara>
                  </a14:m>
                  <a:endParaRPr lang="en-GB" dirty="0"/>
                </a:p>
              </p:txBody>
            </p:sp>
          </mc:Choice>
          <mc:Fallback xmlns="">
            <p:sp>
              <p:nvSpPr>
                <p:cNvPr id="11" name="TextBox 10">
                  <a:extLst>
                    <a:ext uri="{FF2B5EF4-FFF2-40B4-BE49-F238E27FC236}">
                      <a16:creationId xmlns:a16="http://schemas.microsoft.com/office/drawing/2014/main" id="{F458072C-37A7-56C8-4719-241A1F1EC6D5}"/>
                    </a:ext>
                  </a:extLst>
                </p:cNvPr>
                <p:cNvSpPr txBox="1">
                  <a:spLocks noRot="1" noChangeAspect="1" noMove="1" noResize="1" noEditPoints="1" noAdjustHandles="1" noChangeArrowheads="1" noChangeShapeType="1" noTextEdit="1"/>
                </p:cNvSpPr>
                <p:nvPr/>
              </p:nvSpPr>
              <p:spPr>
                <a:xfrm>
                  <a:off x="4514696" y="2250940"/>
                  <a:ext cx="494046" cy="369332"/>
                </a:xfrm>
                <a:prstGeom prst="rect">
                  <a:avLst/>
                </a:prstGeom>
                <a:blipFill>
                  <a:blip r:embed="rId4"/>
                  <a:stretch>
                    <a:fillRect/>
                  </a:stretch>
                </a:blipFill>
              </p:spPr>
              <p:txBody>
                <a:bodyPr/>
                <a:lstStyle/>
                <a:p>
                  <a:r>
                    <a:rPr lang="en-GB">
                      <a:noFill/>
                    </a:rPr>
                    <a:t> </a:t>
                  </a:r>
                </a:p>
              </p:txBody>
            </p:sp>
          </mc:Fallback>
        </mc:AlternateContent>
      </p:grpSp>
      <p:sp>
        <p:nvSpPr>
          <p:cNvPr id="12" name="TextBox 12">
            <a:extLst>
              <a:ext uri="{FF2B5EF4-FFF2-40B4-BE49-F238E27FC236}">
                <a16:creationId xmlns:a16="http://schemas.microsoft.com/office/drawing/2014/main" id="{E805EF0B-926F-6C99-6B52-93017F9E9EE6}"/>
              </a:ext>
            </a:extLst>
          </p:cNvPr>
          <p:cNvSpPr txBox="1"/>
          <p:nvPr/>
        </p:nvSpPr>
        <p:spPr>
          <a:xfrm>
            <a:off x="10565768" y="373002"/>
            <a:ext cx="974947" cy="4001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000" dirty="0">
                <a:latin typeface="Bradley Hand ITC" panose="03070402050302030203" pitchFamily="66" charset="0"/>
              </a:rPr>
              <a:t>SIC_92</a:t>
            </a:r>
          </a:p>
        </p:txBody>
      </p:sp>
      <p:sp>
        <p:nvSpPr>
          <p:cNvPr id="16" name="TextBox 15">
            <a:extLst>
              <a:ext uri="{FF2B5EF4-FFF2-40B4-BE49-F238E27FC236}">
                <a16:creationId xmlns:a16="http://schemas.microsoft.com/office/drawing/2014/main" id="{2F5A69A0-348F-3190-760E-A5E5CFD58F17}"/>
              </a:ext>
            </a:extLst>
          </p:cNvPr>
          <p:cNvSpPr txBox="1"/>
          <p:nvPr/>
        </p:nvSpPr>
        <p:spPr>
          <a:xfrm>
            <a:off x="9132189" y="2341315"/>
            <a:ext cx="2059282" cy="369332"/>
          </a:xfrm>
          <a:prstGeom prst="rect">
            <a:avLst/>
          </a:prstGeom>
          <a:noFill/>
        </p:spPr>
        <p:txBody>
          <a:bodyPr wrap="none" rtlCol="0">
            <a:spAutoFit/>
          </a:bodyPr>
          <a:lstStyle/>
          <a:p>
            <a:r>
              <a:rPr lang="en-GB" dirty="0"/>
              <a:t>(not drawn to scale)</a:t>
            </a:r>
          </a:p>
        </p:txBody>
      </p:sp>
    </p:spTree>
    <p:extLst>
      <p:ext uri="{BB962C8B-B14F-4D97-AF65-F5344CB8AC3E}">
        <p14:creationId xmlns:p14="http://schemas.microsoft.com/office/powerpoint/2010/main" val="4574548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D3458-6821-4B5B-39E9-49798F520B66}"/>
              </a:ext>
            </a:extLst>
          </p:cNvPr>
          <p:cNvSpPr>
            <a:spLocks noGrp="1"/>
          </p:cNvSpPr>
          <p:nvPr>
            <p:ph type="title"/>
          </p:nvPr>
        </p:nvSpPr>
        <p:spPr>
          <a:xfrm>
            <a:off x="838200" y="365125"/>
            <a:ext cx="10515600" cy="815975"/>
          </a:xfrm>
        </p:spPr>
        <p:txBody>
          <a:bodyPr/>
          <a:lstStyle/>
          <a:p>
            <a:pPr algn="ctr"/>
            <a:r>
              <a:rPr lang="en-GB" dirty="0">
                <a:latin typeface="Comic Sans MS" panose="030F0702030302020204" pitchFamily="66" charset="0"/>
              </a:rPr>
              <a:t>Puzzling Perimeter - 2</a:t>
            </a:r>
          </a:p>
        </p:txBody>
      </p:sp>
      <p:sp>
        <p:nvSpPr>
          <p:cNvPr id="3" name="Content Placeholder 2">
            <a:extLst>
              <a:ext uri="{FF2B5EF4-FFF2-40B4-BE49-F238E27FC236}">
                <a16:creationId xmlns:a16="http://schemas.microsoft.com/office/drawing/2014/main" id="{AF165B7F-1EE0-7AE3-4E4B-48C16F01B7DC}"/>
              </a:ext>
            </a:extLst>
          </p:cNvPr>
          <p:cNvSpPr>
            <a:spLocks noGrp="1"/>
          </p:cNvSpPr>
          <p:nvPr>
            <p:ph idx="1"/>
          </p:nvPr>
        </p:nvSpPr>
        <p:spPr>
          <a:xfrm>
            <a:off x="838200" y="1306301"/>
            <a:ext cx="9666766" cy="1003300"/>
          </a:xfrm>
        </p:spPr>
        <p:txBody>
          <a:bodyPr/>
          <a:lstStyle/>
          <a:p>
            <a:pPr marL="0" indent="0">
              <a:buNone/>
            </a:pPr>
            <a:r>
              <a:rPr lang="en-GB" dirty="0">
                <a:latin typeface="Comic Sans MS" panose="030F0702030302020204" pitchFamily="66" charset="0"/>
              </a:rPr>
              <a:t>Find the perimeter of the polygon, in which all sides are either vertical or horizontal.</a:t>
            </a:r>
          </a:p>
        </p:txBody>
      </p:sp>
      <p:grpSp>
        <p:nvGrpSpPr>
          <p:cNvPr id="18" name="Group 17">
            <a:extLst>
              <a:ext uri="{FF2B5EF4-FFF2-40B4-BE49-F238E27FC236}">
                <a16:creationId xmlns:a16="http://schemas.microsoft.com/office/drawing/2014/main" id="{3464FAF9-354B-05B5-2D00-871CBE2FC69F}"/>
              </a:ext>
            </a:extLst>
          </p:cNvPr>
          <p:cNvGrpSpPr/>
          <p:nvPr/>
        </p:nvGrpSpPr>
        <p:grpSpPr>
          <a:xfrm>
            <a:off x="2870421" y="2250940"/>
            <a:ext cx="5226663" cy="3159563"/>
            <a:chOff x="2870421" y="2250940"/>
            <a:chExt cx="5226663" cy="3159563"/>
          </a:xfrm>
        </p:grpSpPr>
        <p:grpSp>
          <p:nvGrpSpPr>
            <p:cNvPr id="8" name="Group 7">
              <a:extLst>
                <a:ext uri="{FF2B5EF4-FFF2-40B4-BE49-F238E27FC236}">
                  <a16:creationId xmlns:a16="http://schemas.microsoft.com/office/drawing/2014/main" id="{FF2DF4E7-A95F-0351-D040-84C92D0A13A5}"/>
                </a:ext>
              </a:extLst>
            </p:cNvPr>
            <p:cNvGrpSpPr/>
            <p:nvPr/>
          </p:nvGrpSpPr>
          <p:grpSpPr>
            <a:xfrm>
              <a:off x="3471082" y="2706616"/>
              <a:ext cx="4617493" cy="2702257"/>
              <a:chOff x="3471082" y="3557516"/>
              <a:chExt cx="4617493" cy="2702257"/>
            </a:xfrm>
          </p:grpSpPr>
          <p:sp>
            <p:nvSpPr>
              <p:cNvPr id="4" name="Rectangle 3">
                <a:extLst>
                  <a:ext uri="{FF2B5EF4-FFF2-40B4-BE49-F238E27FC236}">
                    <a16:creationId xmlns:a16="http://schemas.microsoft.com/office/drawing/2014/main" id="{6C8BC547-F182-D28E-9BBE-ED0EAF8F06FE}"/>
                  </a:ext>
                </a:extLst>
              </p:cNvPr>
              <p:cNvSpPr/>
              <p:nvPr/>
            </p:nvSpPr>
            <p:spPr>
              <a:xfrm>
                <a:off x="3471082" y="3562349"/>
                <a:ext cx="2581275" cy="600075"/>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4CEF12A8-8206-D36E-6661-E88C5FE3C1B8}"/>
                  </a:ext>
                </a:extLst>
              </p:cNvPr>
              <p:cNvSpPr/>
              <p:nvPr/>
            </p:nvSpPr>
            <p:spPr>
              <a:xfrm>
                <a:off x="3471082" y="3962594"/>
                <a:ext cx="1581151" cy="1373867"/>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Rectangle 5">
                <a:extLst>
                  <a:ext uri="{FF2B5EF4-FFF2-40B4-BE49-F238E27FC236}">
                    <a16:creationId xmlns:a16="http://schemas.microsoft.com/office/drawing/2014/main" id="{132465A2-0344-6C58-A7BC-D35605D299B3}"/>
                  </a:ext>
                </a:extLst>
              </p:cNvPr>
              <p:cNvSpPr/>
              <p:nvPr/>
            </p:nvSpPr>
            <p:spPr>
              <a:xfrm>
                <a:off x="3471082" y="5210175"/>
                <a:ext cx="4610100" cy="1047750"/>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Freeform: Shape 6">
                <a:extLst>
                  <a:ext uri="{FF2B5EF4-FFF2-40B4-BE49-F238E27FC236}">
                    <a16:creationId xmlns:a16="http://schemas.microsoft.com/office/drawing/2014/main" id="{7E86C185-B3B0-2219-9AB1-1FA1039C1E1A}"/>
                  </a:ext>
                </a:extLst>
              </p:cNvPr>
              <p:cNvSpPr/>
              <p:nvPr/>
            </p:nvSpPr>
            <p:spPr>
              <a:xfrm>
                <a:off x="3471082" y="3557516"/>
                <a:ext cx="4617493" cy="2702257"/>
              </a:xfrm>
              <a:custGeom>
                <a:avLst/>
                <a:gdLst>
                  <a:gd name="connsiteX0" fmla="*/ 0 w 4617493"/>
                  <a:gd name="connsiteY0" fmla="*/ 4550 h 2702257"/>
                  <a:gd name="connsiteX1" fmla="*/ 2593075 w 4617493"/>
                  <a:gd name="connsiteY1" fmla="*/ 0 h 2702257"/>
                  <a:gd name="connsiteX2" fmla="*/ 2593075 w 4617493"/>
                  <a:gd name="connsiteY2" fmla="*/ 605051 h 2702257"/>
                  <a:gd name="connsiteX3" fmla="*/ 1596789 w 4617493"/>
                  <a:gd name="connsiteY3" fmla="*/ 609600 h 2702257"/>
                  <a:gd name="connsiteX4" fmla="*/ 1596789 w 4617493"/>
                  <a:gd name="connsiteY4" fmla="*/ 1646830 h 2702257"/>
                  <a:gd name="connsiteX5" fmla="*/ 4617493 w 4617493"/>
                  <a:gd name="connsiteY5" fmla="*/ 1646830 h 2702257"/>
                  <a:gd name="connsiteX6" fmla="*/ 4617493 w 4617493"/>
                  <a:gd name="connsiteY6" fmla="*/ 2702257 h 2702257"/>
                  <a:gd name="connsiteX7" fmla="*/ 4550 w 4617493"/>
                  <a:gd name="connsiteY7" fmla="*/ 2702257 h 2702257"/>
                  <a:gd name="connsiteX8" fmla="*/ 0 w 4617493"/>
                  <a:gd name="connsiteY8" fmla="*/ 4550 h 2702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17493" h="2702257">
                    <a:moveTo>
                      <a:pt x="0" y="4550"/>
                    </a:moveTo>
                    <a:lnTo>
                      <a:pt x="2593075" y="0"/>
                    </a:lnTo>
                    <a:lnTo>
                      <a:pt x="2593075" y="605051"/>
                    </a:lnTo>
                    <a:lnTo>
                      <a:pt x="1596789" y="609600"/>
                    </a:lnTo>
                    <a:lnTo>
                      <a:pt x="1596789" y="1646830"/>
                    </a:lnTo>
                    <a:lnTo>
                      <a:pt x="4617493" y="1646830"/>
                    </a:lnTo>
                    <a:lnTo>
                      <a:pt x="4617493" y="2702257"/>
                    </a:lnTo>
                    <a:lnTo>
                      <a:pt x="4550" y="2702257"/>
                    </a:lnTo>
                    <a:cubicBezTo>
                      <a:pt x="3033" y="1803021"/>
                      <a:pt x="1517" y="903786"/>
                      <a:pt x="0" y="4550"/>
                    </a:cubicBezTo>
                    <a:close/>
                  </a:path>
                </a:pathLst>
              </a:custGeom>
              <a:noFill/>
              <a:ln w="285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cxnSp>
          <p:nvCxnSpPr>
            <p:cNvPr id="13" name="Straight Arrow Connector 12">
              <a:extLst>
                <a:ext uri="{FF2B5EF4-FFF2-40B4-BE49-F238E27FC236}">
                  <a16:creationId xmlns:a16="http://schemas.microsoft.com/office/drawing/2014/main" id="{DD783C26-83E9-5C6B-D095-47E729A310CC}"/>
                </a:ext>
              </a:extLst>
            </p:cNvPr>
            <p:cNvCxnSpPr/>
            <p:nvPr/>
          </p:nvCxnSpPr>
          <p:spPr>
            <a:xfrm>
              <a:off x="5068135" y="4080695"/>
              <a:ext cx="3028949" cy="0"/>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961F59AD-9BC6-2B01-EE8D-A3DB371D1FAD}"/>
                    </a:ext>
                  </a:extLst>
                </p:cNvPr>
                <p:cNvSpPr txBox="1"/>
                <p:nvPr/>
              </p:nvSpPr>
              <p:spPr>
                <a:xfrm>
                  <a:off x="6340458" y="3896029"/>
                  <a:ext cx="494046" cy="369332"/>
                </a:xfrm>
                <a:prstGeom prst="rect">
                  <a:avLst/>
                </a:prstGeom>
                <a:solidFill>
                  <a:schemeClr val="bg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i="1" dirty="0" smtClean="0">
                            <a:latin typeface="Cambria Math" panose="02040503050406030204" pitchFamily="18" charset="0"/>
                          </a:rPr>
                          <m:t>1</m:t>
                        </m:r>
                        <m:r>
                          <a:rPr lang="en-GB" b="0" i="1" dirty="0" smtClean="0">
                            <a:latin typeface="Cambria Math" panose="02040503050406030204" pitchFamily="18" charset="0"/>
                          </a:rPr>
                          <m:t>8</m:t>
                        </m:r>
                      </m:oMath>
                    </m:oMathPara>
                  </a14:m>
                  <a:endParaRPr lang="en-GB" dirty="0"/>
                </a:p>
              </p:txBody>
            </p:sp>
          </mc:Choice>
          <mc:Fallback xmlns="">
            <p:sp>
              <p:nvSpPr>
                <p:cNvPr id="10" name="TextBox 9">
                  <a:extLst>
                    <a:ext uri="{FF2B5EF4-FFF2-40B4-BE49-F238E27FC236}">
                      <a16:creationId xmlns:a16="http://schemas.microsoft.com/office/drawing/2014/main" id="{961F59AD-9BC6-2B01-EE8D-A3DB371D1FAD}"/>
                    </a:ext>
                  </a:extLst>
                </p:cNvPr>
                <p:cNvSpPr txBox="1">
                  <a:spLocks noRot="1" noChangeAspect="1" noMove="1" noResize="1" noEditPoints="1" noAdjustHandles="1" noChangeArrowheads="1" noChangeShapeType="1" noTextEdit="1"/>
                </p:cNvSpPr>
                <p:nvPr/>
              </p:nvSpPr>
              <p:spPr>
                <a:xfrm>
                  <a:off x="6340458" y="3896029"/>
                  <a:ext cx="494046" cy="369332"/>
                </a:xfrm>
                <a:prstGeom prst="rect">
                  <a:avLst/>
                </a:prstGeom>
                <a:blipFill>
                  <a:blip r:embed="rId2"/>
                  <a:stretch>
                    <a:fillRect/>
                  </a:stretch>
                </a:blipFill>
              </p:spPr>
              <p:txBody>
                <a:bodyPr/>
                <a:lstStyle/>
                <a:p>
                  <a:r>
                    <a:rPr lang="en-GB">
                      <a:noFill/>
                    </a:rPr>
                    <a:t> </a:t>
                  </a:r>
                </a:p>
              </p:txBody>
            </p:sp>
          </mc:Fallback>
        </mc:AlternateContent>
        <p:cxnSp>
          <p:nvCxnSpPr>
            <p:cNvPr id="14" name="Straight Arrow Connector 13">
              <a:extLst>
                <a:ext uri="{FF2B5EF4-FFF2-40B4-BE49-F238E27FC236}">
                  <a16:creationId xmlns:a16="http://schemas.microsoft.com/office/drawing/2014/main" id="{79CC9AD2-F84D-6F9C-472B-9560937A553E}"/>
                </a:ext>
              </a:extLst>
            </p:cNvPr>
            <p:cNvCxnSpPr>
              <a:cxnSpLocks/>
            </p:cNvCxnSpPr>
            <p:nvPr/>
          </p:nvCxnSpPr>
          <p:spPr>
            <a:xfrm>
              <a:off x="3116908" y="2706618"/>
              <a:ext cx="0" cy="2703885"/>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DA87945C-1F52-9654-D518-DB3F390B6C96}"/>
                </a:ext>
              </a:extLst>
            </p:cNvPr>
            <p:cNvCxnSpPr>
              <a:cxnSpLocks/>
            </p:cNvCxnSpPr>
            <p:nvPr/>
          </p:nvCxnSpPr>
          <p:spPr>
            <a:xfrm>
              <a:off x="3471082" y="2435606"/>
              <a:ext cx="2581275" cy="0"/>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FDE8C62C-BCE7-A840-83E5-FAB962DFD655}"/>
                    </a:ext>
                  </a:extLst>
                </p:cNvPr>
                <p:cNvSpPr txBox="1"/>
                <p:nvPr/>
              </p:nvSpPr>
              <p:spPr>
                <a:xfrm>
                  <a:off x="2870421" y="3896029"/>
                  <a:ext cx="494046" cy="369332"/>
                </a:xfrm>
                <a:prstGeom prst="rect">
                  <a:avLst/>
                </a:prstGeom>
                <a:solidFill>
                  <a:schemeClr val="bg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i="1" dirty="0" smtClean="0">
                            <a:latin typeface="Cambria Math" panose="02040503050406030204" pitchFamily="18" charset="0"/>
                          </a:rPr>
                          <m:t>1</m:t>
                        </m:r>
                        <m:r>
                          <a:rPr lang="en-GB" b="0" i="1" dirty="0" smtClean="0">
                            <a:latin typeface="Cambria Math" panose="02040503050406030204" pitchFamily="18" charset="0"/>
                          </a:rPr>
                          <m:t>6</m:t>
                        </m:r>
                      </m:oMath>
                    </m:oMathPara>
                  </a14:m>
                  <a:endParaRPr lang="en-GB" dirty="0"/>
                </a:p>
              </p:txBody>
            </p:sp>
          </mc:Choice>
          <mc:Fallback xmlns="">
            <p:sp>
              <p:nvSpPr>
                <p:cNvPr id="9" name="TextBox 8">
                  <a:extLst>
                    <a:ext uri="{FF2B5EF4-FFF2-40B4-BE49-F238E27FC236}">
                      <a16:creationId xmlns:a16="http://schemas.microsoft.com/office/drawing/2014/main" id="{FDE8C62C-BCE7-A840-83E5-FAB962DFD655}"/>
                    </a:ext>
                  </a:extLst>
                </p:cNvPr>
                <p:cNvSpPr txBox="1">
                  <a:spLocks noRot="1" noChangeAspect="1" noMove="1" noResize="1" noEditPoints="1" noAdjustHandles="1" noChangeArrowheads="1" noChangeShapeType="1" noTextEdit="1"/>
                </p:cNvSpPr>
                <p:nvPr/>
              </p:nvSpPr>
              <p:spPr>
                <a:xfrm>
                  <a:off x="2870421" y="3896029"/>
                  <a:ext cx="494046" cy="369332"/>
                </a:xfrm>
                <a:prstGeom prst="rect">
                  <a:avLst/>
                </a:prstGeom>
                <a:blipFill>
                  <a:blip r:embed="rId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F458072C-37A7-56C8-4719-241A1F1EC6D5}"/>
                    </a:ext>
                  </a:extLst>
                </p:cNvPr>
                <p:cNvSpPr txBox="1"/>
                <p:nvPr/>
              </p:nvSpPr>
              <p:spPr>
                <a:xfrm>
                  <a:off x="4514696" y="2250940"/>
                  <a:ext cx="494046" cy="369332"/>
                </a:xfrm>
                <a:prstGeom prst="rect">
                  <a:avLst/>
                </a:prstGeom>
                <a:solidFill>
                  <a:schemeClr val="bg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i="1" dirty="0" smtClean="0">
                            <a:latin typeface="Cambria Math" panose="02040503050406030204" pitchFamily="18" charset="0"/>
                          </a:rPr>
                          <m:t>1</m:t>
                        </m:r>
                        <m:r>
                          <a:rPr lang="en-GB" b="0" i="1" dirty="0" smtClean="0">
                            <a:latin typeface="Cambria Math" panose="02040503050406030204" pitchFamily="18" charset="0"/>
                          </a:rPr>
                          <m:t>2</m:t>
                        </m:r>
                      </m:oMath>
                    </m:oMathPara>
                  </a14:m>
                  <a:endParaRPr lang="en-GB" dirty="0"/>
                </a:p>
              </p:txBody>
            </p:sp>
          </mc:Choice>
          <mc:Fallback xmlns="">
            <p:sp>
              <p:nvSpPr>
                <p:cNvPr id="11" name="TextBox 10">
                  <a:extLst>
                    <a:ext uri="{FF2B5EF4-FFF2-40B4-BE49-F238E27FC236}">
                      <a16:creationId xmlns:a16="http://schemas.microsoft.com/office/drawing/2014/main" id="{F458072C-37A7-56C8-4719-241A1F1EC6D5}"/>
                    </a:ext>
                  </a:extLst>
                </p:cNvPr>
                <p:cNvSpPr txBox="1">
                  <a:spLocks noRot="1" noChangeAspect="1" noMove="1" noResize="1" noEditPoints="1" noAdjustHandles="1" noChangeArrowheads="1" noChangeShapeType="1" noTextEdit="1"/>
                </p:cNvSpPr>
                <p:nvPr/>
              </p:nvSpPr>
              <p:spPr>
                <a:xfrm>
                  <a:off x="4514696" y="2250940"/>
                  <a:ext cx="494046" cy="369332"/>
                </a:xfrm>
                <a:prstGeom prst="rect">
                  <a:avLst/>
                </a:prstGeom>
                <a:blipFill>
                  <a:blip r:embed="rId4"/>
                  <a:stretch>
                    <a:fillRect/>
                  </a:stretch>
                </a:blipFill>
              </p:spPr>
              <p:txBody>
                <a:bodyPr/>
                <a:lstStyle/>
                <a:p>
                  <a:r>
                    <a:rPr lang="en-GB">
                      <a:noFill/>
                    </a:rPr>
                    <a:t> </a:t>
                  </a:r>
                </a:p>
              </p:txBody>
            </p:sp>
          </mc:Fallback>
        </mc:AlternateContent>
      </p:grpSp>
      <p:sp>
        <p:nvSpPr>
          <p:cNvPr id="12" name="TextBox 12">
            <a:extLst>
              <a:ext uri="{FF2B5EF4-FFF2-40B4-BE49-F238E27FC236}">
                <a16:creationId xmlns:a16="http://schemas.microsoft.com/office/drawing/2014/main" id="{E805EF0B-926F-6C99-6B52-93017F9E9EE6}"/>
              </a:ext>
            </a:extLst>
          </p:cNvPr>
          <p:cNvSpPr txBox="1"/>
          <p:nvPr/>
        </p:nvSpPr>
        <p:spPr>
          <a:xfrm>
            <a:off x="10565768" y="373002"/>
            <a:ext cx="974947" cy="4001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000" dirty="0">
                <a:latin typeface="Bradley Hand ITC" panose="03070402050302030203" pitchFamily="66" charset="0"/>
              </a:rPr>
              <a:t>SIC_92</a:t>
            </a:r>
          </a:p>
        </p:txBody>
      </p:sp>
      <p:sp>
        <p:nvSpPr>
          <p:cNvPr id="16" name="TextBox 15">
            <a:extLst>
              <a:ext uri="{FF2B5EF4-FFF2-40B4-BE49-F238E27FC236}">
                <a16:creationId xmlns:a16="http://schemas.microsoft.com/office/drawing/2014/main" id="{2F5A69A0-348F-3190-760E-A5E5CFD58F17}"/>
              </a:ext>
            </a:extLst>
          </p:cNvPr>
          <p:cNvSpPr txBox="1"/>
          <p:nvPr/>
        </p:nvSpPr>
        <p:spPr>
          <a:xfrm>
            <a:off x="9132189" y="2341315"/>
            <a:ext cx="2059282" cy="369332"/>
          </a:xfrm>
          <a:prstGeom prst="rect">
            <a:avLst/>
          </a:prstGeom>
          <a:noFill/>
        </p:spPr>
        <p:txBody>
          <a:bodyPr wrap="none" rtlCol="0">
            <a:spAutoFit/>
          </a:bodyPr>
          <a:lstStyle/>
          <a:p>
            <a:r>
              <a:rPr lang="en-GB" dirty="0"/>
              <a:t>(not drawn to scale)</a:t>
            </a:r>
          </a:p>
        </p:txBody>
      </p:sp>
    </p:spTree>
    <p:extLst>
      <p:ext uri="{BB962C8B-B14F-4D97-AF65-F5344CB8AC3E}">
        <p14:creationId xmlns:p14="http://schemas.microsoft.com/office/powerpoint/2010/main" val="27835802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D3458-6821-4B5B-39E9-49798F520B66}"/>
              </a:ext>
            </a:extLst>
          </p:cNvPr>
          <p:cNvSpPr>
            <a:spLocks noGrp="1"/>
          </p:cNvSpPr>
          <p:nvPr>
            <p:ph type="title"/>
          </p:nvPr>
        </p:nvSpPr>
        <p:spPr>
          <a:xfrm>
            <a:off x="838200" y="365125"/>
            <a:ext cx="10515600" cy="815975"/>
          </a:xfrm>
        </p:spPr>
        <p:txBody>
          <a:bodyPr/>
          <a:lstStyle/>
          <a:p>
            <a:pPr algn="ctr"/>
            <a:r>
              <a:rPr lang="en-GB" dirty="0">
                <a:latin typeface="Comic Sans MS" panose="030F0702030302020204" pitchFamily="66" charset="0"/>
              </a:rPr>
              <a:t>Puzzling Perimeter - 2</a:t>
            </a:r>
          </a:p>
        </p:txBody>
      </p:sp>
      <p:sp>
        <p:nvSpPr>
          <p:cNvPr id="3" name="Content Placeholder 2">
            <a:extLst>
              <a:ext uri="{FF2B5EF4-FFF2-40B4-BE49-F238E27FC236}">
                <a16:creationId xmlns:a16="http://schemas.microsoft.com/office/drawing/2014/main" id="{AF165B7F-1EE0-7AE3-4E4B-48C16F01B7DC}"/>
              </a:ext>
            </a:extLst>
          </p:cNvPr>
          <p:cNvSpPr>
            <a:spLocks noGrp="1"/>
          </p:cNvSpPr>
          <p:nvPr>
            <p:ph idx="1"/>
          </p:nvPr>
        </p:nvSpPr>
        <p:spPr>
          <a:xfrm>
            <a:off x="838200" y="1306301"/>
            <a:ext cx="9666766" cy="1003300"/>
          </a:xfrm>
        </p:spPr>
        <p:txBody>
          <a:bodyPr/>
          <a:lstStyle/>
          <a:p>
            <a:pPr marL="0" indent="0">
              <a:buNone/>
            </a:pPr>
            <a:r>
              <a:rPr lang="en-GB" dirty="0">
                <a:latin typeface="Comic Sans MS" panose="030F0702030302020204" pitchFamily="66" charset="0"/>
              </a:rPr>
              <a:t>Find the perimeter of the polygon, in which all sides are either vertical or horizontal.</a:t>
            </a:r>
          </a:p>
        </p:txBody>
      </p:sp>
      <p:grpSp>
        <p:nvGrpSpPr>
          <p:cNvPr id="18" name="Group 17">
            <a:extLst>
              <a:ext uri="{FF2B5EF4-FFF2-40B4-BE49-F238E27FC236}">
                <a16:creationId xmlns:a16="http://schemas.microsoft.com/office/drawing/2014/main" id="{3464FAF9-354B-05B5-2D00-871CBE2FC69F}"/>
              </a:ext>
            </a:extLst>
          </p:cNvPr>
          <p:cNvGrpSpPr/>
          <p:nvPr/>
        </p:nvGrpSpPr>
        <p:grpSpPr>
          <a:xfrm>
            <a:off x="2870421" y="2250940"/>
            <a:ext cx="5226663" cy="3159563"/>
            <a:chOff x="2870421" y="2250940"/>
            <a:chExt cx="5226663" cy="3159563"/>
          </a:xfrm>
        </p:grpSpPr>
        <p:grpSp>
          <p:nvGrpSpPr>
            <p:cNvPr id="8" name="Group 7">
              <a:extLst>
                <a:ext uri="{FF2B5EF4-FFF2-40B4-BE49-F238E27FC236}">
                  <a16:creationId xmlns:a16="http://schemas.microsoft.com/office/drawing/2014/main" id="{FF2DF4E7-A95F-0351-D040-84C92D0A13A5}"/>
                </a:ext>
              </a:extLst>
            </p:cNvPr>
            <p:cNvGrpSpPr/>
            <p:nvPr/>
          </p:nvGrpSpPr>
          <p:grpSpPr>
            <a:xfrm>
              <a:off x="3471082" y="2706616"/>
              <a:ext cx="4617493" cy="2702257"/>
              <a:chOff x="3471082" y="3557516"/>
              <a:chExt cx="4617493" cy="2702257"/>
            </a:xfrm>
          </p:grpSpPr>
          <p:sp>
            <p:nvSpPr>
              <p:cNvPr id="4" name="Rectangle 3">
                <a:extLst>
                  <a:ext uri="{FF2B5EF4-FFF2-40B4-BE49-F238E27FC236}">
                    <a16:creationId xmlns:a16="http://schemas.microsoft.com/office/drawing/2014/main" id="{6C8BC547-F182-D28E-9BBE-ED0EAF8F06FE}"/>
                  </a:ext>
                </a:extLst>
              </p:cNvPr>
              <p:cNvSpPr/>
              <p:nvPr/>
            </p:nvSpPr>
            <p:spPr>
              <a:xfrm>
                <a:off x="3471082" y="3562349"/>
                <a:ext cx="2581275" cy="600075"/>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4CEF12A8-8206-D36E-6661-E88C5FE3C1B8}"/>
                  </a:ext>
                </a:extLst>
              </p:cNvPr>
              <p:cNvSpPr/>
              <p:nvPr/>
            </p:nvSpPr>
            <p:spPr>
              <a:xfrm>
                <a:off x="3471082" y="3962594"/>
                <a:ext cx="1581151" cy="1373867"/>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Rectangle 5">
                <a:extLst>
                  <a:ext uri="{FF2B5EF4-FFF2-40B4-BE49-F238E27FC236}">
                    <a16:creationId xmlns:a16="http://schemas.microsoft.com/office/drawing/2014/main" id="{132465A2-0344-6C58-A7BC-D35605D299B3}"/>
                  </a:ext>
                </a:extLst>
              </p:cNvPr>
              <p:cNvSpPr/>
              <p:nvPr/>
            </p:nvSpPr>
            <p:spPr>
              <a:xfrm>
                <a:off x="3471082" y="5210175"/>
                <a:ext cx="4610100" cy="1047750"/>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Freeform: Shape 6">
                <a:extLst>
                  <a:ext uri="{FF2B5EF4-FFF2-40B4-BE49-F238E27FC236}">
                    <a16:creationId xmlns:a16="http://schemas.microsoft.com/office/drawing/2014/main" id="{7E86C185-B3B0-2219-9AB1-1FA1039C1E1A}"/>
                  </a:ext>
                </a:extLst>
              </p:cNvPr>
              <p:cNvSpPr/>
              <p:nvPr/>
            </p:nvSpPr>
            <p:spPr>
              <a:xfrm>
                <a:off x="3471082" y="3557516"/>
                <a:ext cx="4617493" cy="2702257"/>
              </a:xfrm>
              <a:custGeom>
                <a:avLst/>
                <a:gdLst>
                  <a:gd name="connsiteX0" fmla="*/ 0 w 4617493"/>
                  <a:gd name="connsiteY0" fmla="*/ 4550 h 2702257"/>
                  <a:gd name="connsiteX1" fmla="*/ 2593075 w 4617493"/>
                  <a:gd name="connsiteY1" fmla="*/ 0 h 2702257"/>
                  <a:gd name="connsiteX2" fmla="*/ 2593075 w 4617493"/>
                  <a:gd name="connsiteY2" fmla="*/ 605051 h 2702257"/>
                  <a:gd name="connsiteX3" fmla="*/ 1596789 w 4617493"/>
                  <a:gd name="connsiteY3" fmla="*/ 609600 h 2702257"/>
                  <a:gd name="connsiteX4" fmla="*/ 1596789 w 4617493"/>
                  <a:gd name="connsiteY4" fmla="*/ 1646830 h 2702257"/>
                  <a:gd name="connsiteX5" fmla="*/ 4617493 w 4617493"/>
                  <a:gd name="connsiteY5" fmla="*/ 1646830 h 2702257"/>
                  <a:gd name="connsiteX6" fmla="*/ 4617493 w 4617493"/>
                  <a:gd name="connsiteY6" fmla="*/ 2702257 h 2702257"/>
                  <a:gd name="connsiteX7" fmla="*/ 4550 w 4617493"/>
                  <a:gd name="connsiteY7" fmla="*/ 2702257 h 2702257"/>
                  <a:gd name="connsiteX8" fmla="*/ 0 w 4617493"/>
                  <a:gd name="connsiteY8" fmla="*/ 4550 h 2702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17493" h="2702257">
                    <a:moveTo>
                      <a:pt x="0" y="4550"/>
                    </a:moveTo>
                    <a:lnTo>
                      <a:pt x="2593075" y="0"/>
                    </a:lnTo>
                    <a:lnTo>
                      <a:pt x="2593075" y="605051"/>
                    </a:lnTo>
                    <a:lnTo>
                      <a:pt x="1596789" y="609600"/>
                    </a:lnTo>
                    <a:lnTo>
                      <a:pt x="1596789" y="1646830"/>
                    </a:lnTo>
                    <a:lnTo>
                      <a:pt x="4617493" y="1646830"/>
                    </a:lnTo>
                    <a:lnTo>
                      <a:pt x="4617493" y="2702257"/>
                    </a:lnTo>
                    <a:lnTo>
                      <a:pt x="4550" y="2702257"/>
                    </a:lnTo>
                    <a:cubicBezTo>
                      <a:pt x="3033" y="1803021"/>
                      <a:pt x="1517" y="903786"/>
                      <a:pt x="0" y="4550"/>
                    </a:cubicBezTo>
                    <a:close/>
                  </a:path>
                </a:pathLst>
              </a:custGeom>
              <a:noFill/>
              <a:ln w="285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cxnSp>
          <p:nvCxnSpPr>
            <p:cNvPr id="13" name="Straight Arrow Connector 12">
              <a:extLst>
                <a:ext uri="{FF2B5EF4-FFF2-40B4-BE49-F238E27FC236}">
                  <a16:creationId xmlns:a16="http://schemas.microsoft.com/office/drawing/2014/main" id="{DD783C26-83E9-5C6B-D095-47E729A310CC}"/>
                </a:ext>
              </a:extLst>
            </p:cNvPr>
            <p:cNvCxnSpPr/>
            <p:nvPr/>
          </p:nvCxnSpPr>
          <p:spPr>
            <a:xfrm>
              <a:off x="5068135" y="4080695"/>
              <a:ext cx="3028949" cy="0"/>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961F59AD-9BC6-2B01-EE8D-A3DB371D1FAD}"/>
                    </a:ext>
                  </a:extLst>
                </p:cNvPr>
                <p:cNvSpPr txBox="1"/>
                <p:nvPr/>
              </p:nvSpPr>
              <p:spPr>
                <a:xfrm>
                  <a:off x="6340458" y="3896029"/>
                  <a:ext cx="494046" cy="369332"/>
                </a:xfrm>
                <a:prstGeom prst="rect">
                  <a:avLst/>
                </a:prstGeom>
                <a:solidFill>
                  <a:schemeClr val="bg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i="1" dirty="0" smtClean="0">
                            <a:latin typeface="Cambria Math" panose="02040503050406030204" pitchFamily="18" charset="0"/>
                          </a:rPr>
                          <m:t>1</m:t>
                        </m:r>
                        <m:r>
                          <a:rPr lang="en-GB" b="0" i="1" dirty="0" smtClean="0">
                            <a:latin typeface="Cambria Math" panose="02040503050406030204" pitchFamily="18" charset="0"/>
                          </a:rPr>
                          <m:t>9</m:t>
                        </m:r>
                      </m:oMath>
                    </m:oMathPara>
                  </a14:m>
                  <a:endParaRPr lang="en-GB" dirty="0"/>
                </a:p>
              </p:txBody>
            </p:sp>
          </mc:Choice>
          <mc:Fallback xmlns="">
            <p:sp>
              <p:nvSpPr>
                <p:cNvPr id="10" name="TextBox 9">
                  <a:extLst>
                    <a:ext uri="{FF2B5EF4-FFF2-40B4-BE49-F238E27FC236}">
                      <a16:creationId xmlns:a16="http://schemas.microsoft.com/office/drawing/2014/main" id="{961F59AD-9BC6-2B01-EE8D-A3DB371D1FAD}"/>
                    </a:ext>
                  </a:extLst>
                </p:cNvPr>
                <p:cNvSpPr txBox="1">
                  <a:spLocks noRot="1" noChangeAspect="1" noMove="1" noResize="1" noEditPoints="1" noAdjustHandles="1" noChangeArrowheads="1" noChangeShapeType="1" noTextEdit="1"/>
                </p:cNvSpPr>
                <p:nvPr/>
              </p:nvSpPr>
              <p:spPr>
                <a:xfrm>
                  <a:off x="6340458" y="3896029"/>
                  <a:ext cx="494046" cy="369332"/>
                </a:xfrm>
                <a:prstGeom prst="rect">
                  <a:avLst/>
                </a:prstGeom>
                <a:blipFill>
                  <a:blip r:embed="rId2"/>
                  <a:stretch>
                    <a:fillRect/>
                  </a:stretch>
                </a:blipFill>
              </p:spPr>
              <p:txBody>
                <a:bodyPr/>
                <a:lstStyle/>
                <a:p>
                  <a:r>
                    <a:rPr lang="en-GB">
                      <a:noFill/>
                    </a:rPr>
                    <a:t> </a:t>
                  </a:r>
                </a:p>
              </p:txBody>
            </p:sp>
          </mc:Fallback>
        </mc:AlternateContent>
        <p:cxnSp>
          <p:nvCxnSpPr>
            <p:cNvPr id="14" name="Straight Arrow Connector 13">
              <a:extLst>
                <a:ext uri="{FF2B5EF4-FFF2-40B4-BE49-F238E27FC236}">
                  <a16:creationId xmlns:a16="http://schemas.microsoft.com/office/drawing/2014/main" id="{79CC9AD2-F84D-6F9C-472B-9560937A553E}"/>
                </a:ext>
              </a:extLst>
            </p:cNvPr>
            <p:cNvCxnSpPr>
              <a:cxnSpLocks/>
            </p:cNvCxnSpPr>
            <p:nvPr/>
          </p:nvCxnSpPr>
          <p:spPr>
            <a:xfrm>
              <a:off x="3116908" y="2706618"/>
              <a:ext cx="0" cy="2703885"/>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DA87945C-1F52-9654-D518-DB3F390B6C96}"/>
                </a:ext>
              </a:extLst>
            </p:cNvPr>
            <p:cNvCxnSpPr>
              <a:cxnSpLocks/>
            </p:cNvCxnSpPr>
            <p:nvPr/>
          </p:nvCxnSpPr>
          <p:spPr>
            <a:xfrm>
              <a:off x="3471082" y="2435606"/>
              <a:ext cx="2581275" cy="0"/>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FDE8C62C-BCE7-A840-83E5-FAB962DFD655}"/>
                    </a:ext>
                  </a:extLst>
                </p:cNvPr>
                <p:cNvSpPr txBox="1"/>
                <p:nvPr/>
              </p:nvSpPr>
              <p:spPr>
                <a:xfrm>
                  <a:off x="2870421" y="3896029"/>
                  <a:ext cx="494046" cy="369332"/>
                </a:xfrm>
                <a:prstGeom prst="rect">
                  <a:avLst/>
                </a:prstGeom>
                <a:solidFill>
                  <a:schemeClr val="bg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b="0" i="1" dirty="0" smtClean="0">
                            <a:latin typeface="Cambria Math" panose="02040503050406030204" pitchFamily="18" charset="0"/>
                          </a:rPr>
                          <m:t>16</m:t>
                        </m:r>
                      </m:oMath>
                    </m:oMathPara>
                  </a14:m>
                  <a:endParaRPr lang="en-GB" dirty="0"/>
                </a:p>
              </p:txBody>
            </p:sp>
          </mc:Choice>
          <mc:Fallback xmlns="">
            <p:sp>
              <p:nvSpPr>
                <p:cNvPr id="9" name="TextBox 8">
                  <a:extLst>
                    <a:ext uri="{FF2B5EF4-FFF2-40B4-BE49-F238E27FC236}">
                      <a16:creationId xmlns:a16="http://schemas.microsoft.com/office/drawing/2014/main" id="{FDE8C62C-BCE7-A840-83E5-FAB962DFD655}"/>
                    </a:ext>
                  </a:extLst>
                </p:cNvPr>
                <p:cNvSpPr txBox="1">
                  <a:spLocks noRot="1" noChangeAspect="1" noMove="1" noResize="1" noEditPoints="1" noAdjustHandles="1" noChangeArrowheads="1" noChangeShapeType="1" noTextEdit="1"/>
                </p:cNvSpPr>
                <p:nvPr/>
              </p:nvSpPr>
              <p:spPr>
                <a:xfrm>
                  <a:off x="2870421" y="3896029"/>
                  <a:ext cx="494046" cy="369332"/>
                </a:xfrm>
                <a:prstGeom prst="rect">
                  <a:avLst/>
                </a:prstGeom>
                <a:blipFill>
                  <a:blip r:embed="rId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F458072C-37A7-56C8-4719-241A1F1EC6D5}"/>
                    </a:ext>
                  </a:extLst>
                </p:cNvPr>
                <p:cNvSpPr txBox="1"/>
                <p:nvPr/>
              </p:nvSpPr>
              <p:spPr>
                <a:xfrm>
                  <a:off x="4514696" y="2250940"/>
                  <a:ext cx="494046" cy="369332"/>
                </a:xfrm>
                <a:prstGeom prst="rect">
                  <a:avLst/>
                </a:prstGeom>
                <a:solidFill>
                  <a:schemeClr val="bg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i="1" dirty="0" smtClean="0">
                            <a:latin typeface="Cambria Math" panose="02040503050406030204" pitchFamily="18" charset="0"/>
                          </a:rPr>
                          <m:t>1</m:t>
                        </m:r>
                        <m:r>
                          <a:rPr lang="en-GB" b="0" i="1" dirty="0" smtClean="0">
                            <a:latin typeface="Cambria Math" panose="02040503050406030204" pitchFamily="18" charset="0"/>
                          </a:rPr>
                          <m:t>1</m:t>
                        </m:r>
                      </m:oMath>
                    </m:oMathPara>
                  </a14:m>
                  <a:endParaRPr lang="en-GB" dirty="0"/>
                </a:p>
              </p:txBody>
            </p:sp>
          </mc:Choice>
          <mc:Fallback xmlns="">
            <p:sp>
              <p:nvSpPr>
                <p:cNvPr id="11" name="TextBox 10">
                  <a:extLst>
                    <a:ext uri="{FF2B5EF4-FFF2-40B4-BE49-F238E27FC236}">
                      <a16:creationId xmlns:a16="http://schemas.microsoft.com/office/drawing/2014/main" id="{F458072C-37A7-56C8-4719-241A1F1EC6D5}"/>
                    </a:ext>
                  </a:extLst>
                </p:cNvPr>
                <p:cNvSpPr txBox="1">
                  <a:spLocks noRot="1" noChangeAspect="1" noMove="1" noResize="1" noEditPoints="1" noAdjustHandles="1" noChangeArrowheads="1" noChangeShapeType="1" noTextEdit="1"/>
                </p:cNvSpPr>
                <p:nvPr/>
              </p:nvSpPr>
              <p:spPr>
                <a:xfrm>
                  <a:off x="4514696" y="2250940"/>
                  <a:ext cx="494046" cy="369332"/>
                </a:xfrm>
                <a:prstGeom prst="rect">
                  <a:avLst/>
                </a:prstGeom>
                <a:blipFill>
                  <a:blip r:embed="rId4"/>
                  <a:stretch>
                    <a:fillRect/>
                  </a:stretch>
                </a:blipFill>
              </p:spPr>
              <p:txBody>
                <a:bodyPr/>
                <a:lstStyle/>
                <a:p>
                  <a:r>
                    <a:rPr lang="en-GB">
                      <a:noFill/>
                    </a:rPr>
                    <a:t> </a:t>
                  </a:r>
                </a:p>
              </p:txBody>
            </p:sp>
          </mc:Fallback>
        </mc:AlternateContent>
      </p:grpSp>
      <p:sp>
        <p:nvSpPr>
          <p:cNvPr id="12" name="TextBox 12">
            <a:extLst>
              <a:ext uri="{FF2B5EF4-FFF2-40B4-BE49-F238E27FC236}">
                <a16:creationId xmlns:a16="http://schemas.microsoft.com/office/drawing/2014/main" id="{E805EF0B-926F-6C99-6B52-93017F9E9EE6}"/>
              </a:ext>
            </a:extLst>
          </p:cNvPr>
          <p:cNvSpPr txBox="1"/>
          <p:nvPr/>
        </p:nvSpPr>
        <p:spPr>
          <a:xfrm>
            <a:off x="10565768" y="373002"/>
            <a:ext cx="974947" cy="4001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000" dirty="0">
                <a:latin typeface="Bradley Hand ITC" panose="03070402050302030203" pitchFamily="66" charset="0"/>
              </a:rPr>
              <a:t>SIC_92</a:t>
            </a:r>
          </a:p>
        </p:txBody>
      </p:sp>
      <p:sp>
        <p:nvSpPr>
          <p:cNvPr id="16" name="TextBox 15">
            <a:extLst>
              <a:ext uri="{FF2B5EF4-FFF2-40B4-BE49-F238E27FC236}">
                <a16:creationId xmlns:a16="http://schemas.microsoft.com/office/drawing/2014/main" id="{2F5A69A0-348F-3190-760E-A5E5CFD58F17}"/>
              </a:ext>
            </a:extLst>
          </p:cNvPr>
          <p:cNvSpPr txBox="1"/>
          <p:nvPr/>
        </p:nvSpPr>
        <p:spPr>
          <a:xfrm>
            <a:off x="9132189" y="2341315"/>
            <a:ext cx="2059282" cy="369332"/>
          </a:xfrm>
          <a:prstGeom prst="rect">
            <a:avLst/>
          </a:prstGeom>
          <a:noFill/>
        </p:spPr>
        <p:txBody>
          <a:bodyPr wrap="none" rtlCol="0">
            <a:spAutoFit/>
          </a:bodyPr>
          <a:lstStyle/>
          <a:p>
            <a:r>
              <a:rPr lang="en-GB" dirty="0"/>
              <a:t>(not drawn to scale)</a:t>
            </a:r>
          </a:p>
        </p:txBody>
      </p:sp>
    </p:spTree>
    <p:extLst>
      <p:ext uri="{BB962C8B-B14F-4D97-AF65-F5344CB8AC3E}">
        <p14:creationId xmlns:p14="http://schemas.microsoft.com/office/powerpoint/2010/main" val="36410604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D3458-6821-4B5B-39E9-49798F520B66}"/>
              </a:ext>
            </a:extLst>
          </p:cNvPr>
          <p:cNvSpPr>
            <a:spLocks noGrp="1"/>
          </p:cNvSpPr>
          <p:nvPr>
            <p:ph type="title"/>
          </p:nvPr>
        </p:nvSpPr>
        <p:spPr>
          <a:xfrm>
            <a:off x="838200" y="365125"/>
            <a:ext cx="10515600" cy="815975"/>
          </a:xfrm>
        </p:spPr>
        <p:txBody>
          <a:bodyPr/>
          <a:lstStyle/>
          <a:p>
            <a:pPr algn="ctr"/>
            <a:r>
              <a:rPr lang="en-GB" dirty="0">
                <a:latin typeface="Comic Sans MS" panose="030F0702030302020204" pitchFamily="66" charset="0"/>
              </a:rPr>
              <a:t>Puzzling Perimeter - 2</a:t>
            </a:r>
          </a:p>
        </p:txBody>
      </p:sp>
      <p:sp>
        <p:nvSpPr>
          <p:cNvPr id="3" name="Content Placeholder 2">
            <a:extLst>
              <a:ext uri="{FF2B5EF4-FFF2-40B4-BE49-F238E27FC236}">
                <a16:creationId xmlns:a16="http://schemas.microsoft.com/office/drawing/2014/main" id="{AF165B7F-1EE0-7AE3-4E4B-48C16F01B7DC}"/>
              </a:ext>
            </a:extLst>
          </p:cNvPr>
          <p:cNvSpPr>
            <a:spLocks noGrp="1"/>
          </p:cNvSpPr>
          <p:nvPr>
            <p:ph idx="1"/>
          </p:nvPr>
        </p:nvSpPr>
        <p:spPr>
          <a:xfrm>
            <a:off x="838200" y="1306301"/>
            <a:ext cx="9666766" cy="1003300"/>
          </a:xfrm>
        </p:spPr>
        <p:txBody>
          <a:bodyPr/>
          <a:lstStyle/>
          <a:p>
            <a:pPr marL="0" indent="0">
              <a:buNone/>
            </a:pPr>
            <a:r>
              <a:rPr lang="en-GB" dirty="0">
                <a:latin typeface="Comic Sans MS" panose="030F0702030302020204" pitchFamily="66" charset="0"/>
              </a:rPr>
              <a:t>Find the perimeter of the polygon, in which all sides are either vertical or horizontal.</a:t>
            </a:r>
          </a:p>
        </p:txBody>
      </p:sp>
      <p:grpSp>
        <p:nvGrpSpPr>
          <p:cNvPr id="18" name="Group 17">
            <a:extLst>
              <a:ext uri="{FF2B5EF4-FFF2-40B4-BE49-F238E27FC236}">
                <a16:creationId xmlns:a16="http://schemas.microsoft.com/office/drawing/2014/main" id="{3464FAF9-354B-05B5-2D00-871CBE2FC69F}"/>
              </a:ext>
            </a:extLst>
          </p:cNvPr>
          <p:cNvGrpSpPr/>
          <p:nvPr/>
        </p:nvGrpSpPr>
        <p:grpSpPr>
          <a:xfrm>
            <a:off x="2870421" y="2250940"/>
            <a:ext cx="5226663" cy="3159563"/>
            <a:chOff x="2870421" y="2250940"/>
            <a:chExt cx="5226663" cy="3159563"/>
          </a:xfrm>
        </p:grpSpPr>
        <p:grpSp>
          <p:nvGrpSpPr>
            <p:cNvPr id="8" name="Group 7">
              <a:extLst>
                <a:ext uri="{FF2B5EF4-FFF2-40B4-BE49-F238E27FC236}">
                  <a16:creationId xmlns:a16="http://schemas.microsoft.com/office/drawing/2014/main" id="{FF2DF4E7-A95F-0351-D040-84C92D0A13A5}"/>
                </a:ext>
              </a:extLst>
            </p:cNvPr>
            <p:cNvGrpSpPr/>
            <p:nvPr/>
          </p:nvGrpSpPr>
          <p:grpSpPr>
            <a:xfrm>
              <a:off x="3471082" y="2706616"/>
              <a:ext cx="4617493" cy="2702257"/>
              <a:chOff x="3471082" y="3557516"/>
              <a:chExt cx="4617493" cy="2702257"/>
            </a:xfrm>
          </p:grpSpPr>
          <p:sp>
            <p:nvSpPr>
              <p:cNvPr id="4" name="Rectangle 3">
                <a:extLst>
                  <a:ext uri="{FF2B5EF4-FFF2-40B4-BE49-F238E27FC236}">
                    <a16:creationId xmlns:a16="http://schemas.microsoft.com/office/drawing/2014/main" id="{6C8BC547-F182-D28E-9BBE-ED0EAF8F06FE}"/>
                  </a:ext>
                </a:extLst>
              </p:cNvPr>
              <p:cNvSpPr/>
              <p:nvPr/>
            </p:nvSpPr>
            <p:spPr>
              <a:xfrm>
                <a:off x="3471082" y="3562349"/>
                <a:ext cx="2581275" cy="600075"/>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4CEF12A8-8206-D36E-6661-E88C5FE3C1B8}"/>
                  </a:ext>
                </a:extLst>
              </p:cNvPr>
              <p:cNvSpPr/>
              <p:nvPr/>
            </p:nvSpPr>
            <p:spPr>
              <a:xfrm>
                <a:off x="3471082" y="3962594"/>
                <a:ext cx="1581151" cy="1373867"/>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Rectangle 5">
                <a:extLst>
                  <a:ext uri="{FF2B5EF4-FFF2-40B4-BE49-F238E27FC236}">
                    <a16:creationId xmlns:a16="http://schemas.microsoft.com/office/drawing/2014/main" id="{132465A2-0344-6C58-A7BC-D35605D299B3}"/>
                  </a:ext>
                </a:extLst>
              </p:cNvPr>
              <p:cNvSpPr/>
              <p:nvPr/>
            </p:nvSpPr>
            <p:spPr>
              <a:xfrm>
                <a:off x="3471082" y="5210175"/>
                <a:ext cx="4610100" cy="1047750"/>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Freeform: Shape 6">
                <a:extLst>
                  <a:ext uri="{FF2B5EF4-FFF2-40B4-BE49-F238E27FC236}">
                    <a16:creationId xmlns:a16="http://schemas.microsoft.com/office/drawing/2014/main" id="{7E86C185-B3B0-2219-9AB1-1FA1039C1E1A}"/>
                  </a:ext>
                </a:extLst>
              </p:cNvPr>
              <p:cNvSpPr/>
              <p:nvPr/>
            </p:nvSpPr>
            <p:spPr>
              <a:xfrm>
                <a:off x="3471082" y="3557516"/>
                <a:ext cx="4617493" cy="2702257"/>
              </a:xfrm>
              <a:custGeom>
                <a:avLst/>
                <a:gdLst>
                  <a:gd name="connsiteX0" fmla="*/ 0 w 4617493"/>
                  <a:gd name="connsiteY0" fmla="*/ 4550 h 2702257"/>
                  <a:gd name="connsiteX1" fmla="*/ 2593075 w 4617493"/>
                  <a:gd name="connsiteY1" fmla="*/ 0 h 2702257"/>
                  <a:gd name="connsiteX2" fmla="*/ 2593075 w 4617493"/>
                  <a:gd name="connsiteY2" fmla="*/ 605051 h 2702257"/>
                  <a:gd name="connsiteX3" fmla="*/ 1596789 w 4617493"/>
                  <a:gd name="connsiteY3" fmla="*/ 609600 h 2702257"/>
                  <a:gd name="connsiteX4" fmla="*/ 1596789 w 4617493"/>
                  <a:gd name="connsiteY4" fmla="*/ 1646830 h 2702257"/>
                  <a:gd name="connsiteX5" fmla="*/ 4617493 w 4617493"/>
                  <a:gd name="connsiteY5" fmla="*/ 1646830 h 2702257"/>
                  <a:gd name="connsiteX6" fmla="*/ 4617493 w 4617493"/>
                  <a:gd name="connsiteY6" fmla="*/ 2702257 h 2702257"/>
                  <a:gd name="connsiteX7" fmla="*/ 4550 w 4617493"/>
                  <a:gd name="connsiteY7" fmla="*/ 2702257 h 2702257"/>
                  <a:gd name="connsiteX8" fmla="*/ 0 w 4617493"/>
                  <a:gd name="connsiteY8" fmla="*/ 4550 h 2702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17493" h="2702257">
                    <a:moveTo>
                      <a:pt x="0" y="4550"/>
                    </a:moveTo>
                    <a:lnTo>
                      <a:pt x="2593075" y="0"/>
                    </a:lnTo>
                    <a:lnTo>
                      <a:pt x="2593075" y="605051"/>
                    </a:lnTo>
                    <a:lnTo>
                      <a:pt x="1596789" y="609600"/>
                    </a:lnTo>
                    <a:lnTo>
                      <a:pt x="1596789" y="1646830"/>
                    </a:lnTo>
                    <a:lnTo>
                      <a:pt x="4617493" y="1646830"/>
                    </a:lnTo>
                    <a:lnTo>
                      <a:pt x="4617493" y="2702257"/>
                    </a:lnTo>
                    <a:lnTo>
                      <a:pt x="4550" y="2702257"/>
                    </a:lnTo>
                    <a:cubicBezTo>
                      <a:pt x="3033" y="1803021"/>
                      <a:pt x="1517" y="903786"/>
                      <a:pt x="0" y="4550"/>
                    </a:cubicBezTo>
                    <a:close/>
                  </a:path>
                </a:pathLst>
              </a:custGeom>
              <a:noFill/>
              <a:ln w="285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cxnSp>
          <p:nvCxnSpPr>
            <p:cNvPr id="13" name="Straight Arrow Connector 12">
              <a:extLst>
                <a:ext uri="{FF2B5EF4-FFF2-40B4-BE49-F238E27FC236}">
                  <a16:creationId xmlns:a16="http://schemas.microsoft.com/office/drawing/2014/main" id="{DD783C26-83E9-5C6B-D095-47E729A310CC}"/>
                </a:ext>
              </a:extLst>
            </p:cNvPr>
            <p:cNvCxnSpPr/>
            <p:nvPr/>
          </p:nvCxnSpPr>
          <p:spPr>
            <a:xfrm>
              <a:off x="5068135" y="4080695"/>
              <a:ext cx="3028949" cy="0"/>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961F59AD-9BC6-2B01-EE8D-A3DB371D1FAD}"/>
                    </a:ext>
                  </a:extLst>
                </p:cNvPr>
                <p:cNvSpPr txBox="1"/>
                <p:nvPr/>
              </p:nvSpPr>
              <p:spPr>
                <a:xfrm>
                  <a:off x="6340458" y="3896029"/>
                  <a:ext cx="494046" cy="369332"/>
                </a:xfrm>
                <a:prstGeom prst="rect">
                  <a:avLst/>
                </a:prstGeom>
                <a:solidFill>
                  <a:schemeClr val="bg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i="1" dirty="0" smtClean="0">
                            <a:latin typeface="Cambria Math" panose="02040503050406030204" pitchFamily="18" charset="0"/>
                          </a:rPr>
                          <m:t>1</m:t>
                        </m:r>
                        <m:r>
                          <a:rPr lang="en-GB" b="0" i="1" dirty="0" smtClean="0">
                            <a:latin typeface="Cambria Math" panose="02040503050406030204" pitchFamily="18" charset="0"/>
                          </a:rPr>
                          <m:t>5</m:t>
                        </m:r>
                      </m:oMath>
                    </m:oMathPara>
                  </a14:m>
                  <a:endParaRPr lang="en-GB" dirty="0"/>
                </a:p>
              </p:txBody>
            </p:sp>
          </mc:Choice>
          <mc:Fallback xmlns="">
            <p:sp>
              <p:nvSpPr>
                <p:cNvPr id="10" name="TextBox 9">
                  <a:extLst>
                    <a:ext uri="{FF2B5EF4-FFF2-40B4-BE49-F238E27FC236}">
                      <a16:creationId xmlns:a16="http://schemas.microsoft.com/office/drawing/2014/main" id="{961F59AD-9BC6-2B01-EE8D-A3DB371D1FAD}"/>
                    </a:ext>
                  </a:extLst>
                </p:cNvPr>
                <p:cNvSpPr txBox="1">
                  <a:spLocks noRot="1" noChangeAspect="1" noMove="1" noResize="1" noEditPoints="1" noAdjustHandles="1" noChangeArrowheads="1" noChangeShapeType="1" noTextEdit="1"/>
                </p:cNvSpPr>
                <p:nvPr/>
              </p:nvSpPr>
              <p:spPr>
                <a:xfrm>
                  <a:off x="6340458" y="3896029"/>
                  <a:ext cx="494046" cy="369332"/>
                </a:xfrm>
                <a:prstGeom prst="rect">
                  <a:avLst/>
                </a:prstGeom>
                <a:blipFill>
                  <a:blip r:embed="rId2"/>
                  <a:stretch>
                    <a:fillRect/>
                  </a:stretch>
                </a:blipFill>
              </p:spPr>
              <p:txBody>
                <a:bodyPr/>
                <a:lstStyle/>
                <a:p>
                  <a:r>
                    <a:rPr lang="en-GB">
                      <a:noFill/>
                    </a:rPr>
                    <a:t> </a:t>
                  </a:r>
                </a:p>
              </p:txBody>
            </p:sp>
          </mc:Fallback>
        </mc:AlternateContent>
        <p:cxnSp>
          <p:nvCxnSpPr>
            <p:cNvPr id="14" name="Straight Arrow Connector 13">
              <a:extLst>
                <a:ext uri="{FF2B5EF4-FFF2-40B4-BE49-F238E27FC236}">
                  <a16:creationId xmlns:a16="http://schemas.microsoft.com/office/drawing/2014/main" id="{79CC9AD2-F84D-6F9C-472B-9560937A553E}"/>
                </a:ext>
              </a:extLst>
            </p:cNvPr>
            <p:cNvCxnSpPr>
              <a:cxnSpLocks/>
            </p:cNvCxnSpPr>
            <p:nvPr/>
          </p:nvCxnSpPr>
          <p:spPr>
            <a:xfrm>
              <a:off x="3116908" y="2706618"/>
              <a:ext cx="0" cy="2703885"/>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DA87945C-1F52-9654-D518-DB3F390B6C96}"/>
                </a:ext>
              </a:extLst>
            </p:cNvPr>
            <p:cNvCxnSpPr>
              <a:cxnSpLocks/>
            </p:cNvCxnSpPr>
            <p:nvPr/>
          </p:nvCxnSpPr>
          <p:spPr>
            <a:xfrm>
              <a:off x="3471082" y="2435606"/>
              <a:ext cx="2581275" cy="0"/>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FDE8C62C-BCE7-A840-83E5-FAB962DFD655}"/>
                    </a:ext>
                  </a:extLst>
                </p:cNvPr>
                <p:cNvSpPr txBox="1"/>
                <p:nvPr/>
              </p:nvSpPr>
              <p:spPr>
                <a:xfrm>
                  <a:off x="2870421" y="3896029"/>
                  <a:ext cx="494046" cy="369332"/>
                </a:xfrm>
                <a:prstGeom prst="rect">
                  <a:avLst/>
                </a:prstGeom>
                <a:solidFill>
                  <a:schemeClr val="bg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b="0" i="1" dirty="0" smtClean="0">
                            <a:latin typeface="Cambria Math" panose="02040503050406030204" pitchFamily="18" charset="0"/>
                          </a:rPr>
                          <m:t>17</m:t>
                        </m:r>
                      </m:oMath>
                    </m:oMathPara>
                  </a14:m>
                  <a:endParaRPr lang="en-GB" dirty="0"/>
                </a:p>
              </p:txBody>
            </p:sp>
          </mc:Choice>
          <mc:Fallback xmlns="">
            <p:sp>
              <p:nvSpPr>
                <p:cNvPr id="9" name="TextBox 8">
                  <a:extLst>
                    <a:ext uri="{FF2B5EF4-FFF2-40B4-BE49-F238E27FC236}">
                      <a16:creationId xmlns:a16="http://schemas.microsoft.com/office/drawing/2014/main" id="{FDE8C62C-BCE7-A840-83E5-FAB962DFD655}"/>
                    </a:ext>
                  </a:extLst>
                </p:cNvPr>
                <p:cNvSpPr txBox="1">
                  <a:spLocks noRot="1" noChangeAspect="1" noMove="1" noResize="1" noEditPoints="1" noAdjustHandles="1" noChangeArrowheads="1" noChangeShapeType="1" noTextEdit="1"/>
                </p:cNvSpPr>
                <p:nvPr/>
              </p:nvSpPr>
              <p:spPr>
                <a:xfrm>
                  <a:off x="2870421" y="3896029"/>
                  <a:ext cx="494046" cy="369332"/>
                </a:xfrm>
                <a:prstGeom prst="rect">
                  <a:avLst/>
                </a:prstGeom>
                <a:blipFill>
                  <a:blip r:embed="rId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F458072C-37A7-56C8-4719-241A1F1EC6D5}"/>
                    </a:ext>
                  </a:extLst>
                </p:cNvPr>
                <p:cNvSpPr txBox="1"/>
                <p:nvPr/>
              </p:nvSpPr>
              <p:spPr>
                <a:xfrm>
                  <a:off x="4514696" y="2250940"/>
                  <a:ext cx="494046" cy="369332"/>
                </a:xfrm>
                <a:prstGeom prst="rect">
                  <a:avLst/>
                </a:prstGeom>
                <a:solidFill>
                  <a:schemeClr val="bg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i="1" dirty="0" smtClean="0">
                            <a:latin typeface="Cambria Math" panose="02040503050406030204" pitchFamily="18" charset="0"/>
                          </a:rPr>
                          <m:t>1</m:t>
                        </m:r>
                        <m:r>
                          <a:rPr lang="en-GB" b="0" i="1" dirty="0" smtClean="0">
                            <a:latin typeface="Cambria Math" panose="02040503050406030204" pitchFamily="18" charset="0"/>
                          </a:rPr>
                          <m:t>4</m:t>
                        </m:r>
                      </m:oMath>
                    </m:oMathPara>
                  </a14:m>
                  <a:endParaRPr lang="en-GB" dirty="0"/>
                </a:p>
              </p:txBody>
            </p:sp>
          </mc:Choice>
          <mc:Fallback xmlns="">
            <p:sp>
              <p:nvSpPr>
                <p:cNvPr id="11" name="TextBox 10">
                  <a:extLst>
                    <a:ext uri="{FF2B5EF4-FFF2-40B4-BE49-F238E27FC236}">
                      <a16:creationId xmlns:a16="http://schemas.microsoft.com/office/drawing/2014/main" id="{F458072C-37A7-56C8-4719-241A1F1EC6D5}"/>
                    </a:ext>
                  </a:extLst>
                </p:cNvPr>
                <p:cNvSpPr txBox="1">
                  <a:spLocks noRot="1" noChangeAspect="1" noMove="1" noResize="1" noEditPoints="1" noAdjustHandles="1" noChangeArrowheads="1" noChangeShapeType="1" noTextEdit="1"/>
                </p:cNvSpPr>
                <p:nvPr/>
              </p:nvSpPr>
              <p:spPr>
                <a:xfrm>
                  <a:off x="4514696" y="2250940"/>
                  <a:ext cx="494046" cy="369332"/>
                </a:xfrm>
                <a:prstGeom prst="rect">
                  <a:avLst/>
                </a:prstGeom>
                <a:blipFill>
                  <a:blip r:embed="rId4"/>
                  <a:stretch>
                    <a:fillRect/>
                  </a:stretch>
                </a:blipFill>
              </p:spPr>
              <p:txBody>
                <a:bodyPr/>
                <a:lstStyle/>
                <a:p>
                  <a:r>
                    <a:rPr lang="en-GB">
                      <a:noFill/>
                    </a:rPr>
                    <a:t> </a:t>
                  </a:r>
                </a:p>
              </p:txBody>
            </p:sp>
          </mc:Fallback>
        </mc:AlternateContent>
      </p:grpSp>
      <p:sp>
        <p:nvSpPr>
          <p:cNvPr id="12" name="TextBox 12">
            <a:extLst>
              <a:ext uri="{FF2B5EF4-FFF2-40B4-BE49-F238E27FC236}">
                <a16:creationId xmlns:a16="http://schemas.microsoft.com/office/drawing/2014/main" id="{E805EF0B-926F-6C99-6B52-93017F9E9EE6}"/>
              </a:ext>
            </a:extLst>
          </p:cNvPr>
          <p:cNvSpPr txBox="1"/>
          <p:nvPr/>
        </p:nvSpPr>
        <p:spPr>
          <a:xfrm>
            <a:off x="10565768" y="373002"/>
            <a:ext cx="974947" cy="4001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000" dirty="0">
                <a:latin typeface="Bradley Hand ITC" panose="03070402050302030203" pitchFamily="66" charset="0"/>
              </a:rPr>
              <a:t>SIC_92</a:t>
            </a:r>
          </a:p>
        </p:txBody>
      </p:sp>
      <p:sp>
        <p:nvSpPr>
          <p:cNvPr id="16" name="TextBox 15">
            <a:extLst>
              <a:ext uri="{FF2B5EF4-FFF2-40B4-BE49-F238E27FC236}">
                <a16:creationId xmlns:a16="http://schemas.microsoft.com/office/drawing/2014/main" id="{2F5A69A0-348F-3190-760E-A5E5CFD58F17}"/>
              </a:ext>
            </a:extLst>
          </p:cNvPr>
          <p:cNvSpPr txBox="1"/>
          <p:nvPr/>
        </p:nvSpPr>
        <p:spPr>
          <a:xfrm>
            <a:off x="9132189" y="2341315"/>
            <a:ext cx="2059282" cy="369332"/>
          </a:xfrm>
          <a:prstGeom prst="rect">
            <a:avLst/>
          </a:prstGeom>
          <a:noFill/>
        </p:spPr>
        <p:txBody>
          <a:bodyPr wrap="none" rtlCol="0">
            <a:spAutoFit/>
          </a:bodyPr>
          <a:lstStyle/>
          <a:p>
            <a:r>
              <a:rPr lang="en-GB" dirty="0"/>
              <a:t>(not drawn to scale)</a:t>
            </a:r>
          </a:p>
        </p:txBody>
      </p:sp>
    </p:spTree>
    <p:extLst>
      <p:ext uri="{BB962C8B-B14F-4D97-AF65-F5344CB8AC3E}">
        <p14:creationId xmlns:p14="http://schemas.microsoft.com/office/powerpoint/2010/main" val="2304796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D3458-6821-4B5B-39E9-49798F520B66}"/>
              </a:ext>
            </a:extLst>
          </p:cNvPr>
          <p:cNvSpPr>
            <a:spLocks noGrp="1"/>
          </p:cNvSpPr>
          <p:nvPr>
            <p:ph type="title"/>
          </p:nvPr>
        </p:nvSpPr>
        <p:spPr>
          <a:xfrm>
            <a:off x="838200" y="365125"/>
            <a:ext cx="10515600" cy="815975"/>
          </a:xfrm>
        </p:spPr>
        <p:txBody>
          <a:bodyPr/>
          <a:lstStyle/>
          <a:p>
            <a:pPr algn="ctr"/>
            <a:r>
              <a:rPr lang="en-GB" dirty="0">
                <a:latin typeface="Comic Sans MS" panose="030F0702030302020204" pitchFamily="66" charset="0"/>
              </a:rPr>
              <a:t>Puzzling Perimeter - 2</a:t>
            </a:r>
          </a:p>
        </p:txBody>
      </p:sp>
      <p:sp>
        <p:nvSpPr>
          <p:cNvPr id="3" name="Content Placeholder 2">
            <a:extLst>
              <a:ext uri="{FF2B5EF4-FFF2-40B4-BE49-F238E27FC236}">
                <a16:creationId xmlns:a16="http://schemas.microsoft.com/office/drawing/2014/main" id="{AF165B7F-1EE0-7AE3-4E4B-48C16F01B7DC}"/>
              </a:ext>
            </a:extLst>
          </p:cNvPr>
          <p:cNvSpPr>
            <a:spLocks noGrp="1"/>
          </p:cNvSpPr>
          <p:nvPr>
            <p:ph idx="1"/>
          </p:nvPr>
        </p:nvSpPr>
        <p:spPr>
          <a:xfrm>
            <a:off x="838200" y="1306301"/>
            <a:ext cx="9666766" cy="1003300"/>
          </a:xfrm>
        </p:spPr>
        <p:txBody>
          <a:bodyPr/>
          <a:lstStyle/>
          <a:p>
            <a:pPr marL="0" indent="0">
              <a:buNone/>
            </a:pPr>
            <a:r>
              <a:rPr lang="en-GB" dirty="0">
                <a:latin typeface="Comic Sans MS" panose="030F0702030302020204" pitchFamily="66" charset="0"/>
              </a:rPr>
              <a:t>Find the perimeter of the polygon, in which all sides are either vertical or horizontal.</a:t>
            </a:r>
          </a:p>
        </p:txBody>
      </p:sp>
      <p:grpSp>
        <p:nvGrpSpPr>
          <p:cNvPr id="18" name="Group 17">
            <a:extLst>
              <a:ext uri="{FF2B5EF4-FFF2-40B4-BE49-F238E27FC236}">
                <a16:creationId xmlns:a16="http://schemas.microsoft.com/office/drawing/2014/main" id="{3464FAF9-354B-05B5-2D00-871CBE2FC69F}"/>
              </a:ext>
            </a:extLst>
          </p:cNvPr>
          <p:cNvGrpSpPr/>
          <p:nvPr/>
        </p:nvGrpSpPr>
        <p:grpSpPr>
          <a:xfrm>
            <a:off x="2870421" y="2250940"/>
            <a:ext cx="5226663" cy="3159563"/>
            <a:chOff x="2870421" y="2250940"/>
            <a:chExt cx="5226663" cy="3159563"/>
          </a:xfrm>
        </p:grpSpPr>
        <p:grpSp>
          <p:nvGrpSpPr>
            <p:cNvPr id="8" name="Group 7">
              <a:extLst>
                <a:ext uri="{FF2B5EF4-FFF2-40B4-BE49-F238E27FC236}">
                  <a16:creationId xmlns:a16="http://schemas.microsoft.com/office/drawing/2014/main" id="{FF2DF4E7-A95F-0351-D040-84C92D0A13A5}"/>
                </a:ext>
              </a:extLst>
            </p:cNvPr>
            <p:cNvGrpSpPr/>
            <p:nvPr/>
          </p:nvGrpSpPr>
          <p:grpSpPr>
            <a:xfrm>
              <a:off x="3471082" y="2706616"/>
              <a:ext cx="4617493" cy="2702257"/>
              <a:chOff x="3471082" y="3557516"/>
              <a:chExt cx="4617493" cy="2702257"/>
            </a:xfrm>
          </p:grpSpPr>
          <p:sp>
            <p:nvSpPr>
              <p:cNvPr id="4" name="Rectangle 3">
                <a:extLst>
                  <a:ext uri="{FF2B5EF4-FFF2-40B4-BE49-F238E27FC236}">
                    <a16:creationId xmlns:a16="http://schemas.microsoft.com/office/drawing/2014/main" id="{6C8BC547-F182-D28E-9BBE-ED0EAF8F06FE}"/>
                  </a:ext>
                </a:extLst>
              </p:cNvPr>
              <p:cNvSpPr/>
              <p:nvPr/>
            </p:nvSpPr>
            <p:spPr>
              <a:xfrm>
                <a:off x="3471082" y="3562349"/>
                <a:ext cx="2581275" cy="600075"/>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4CEF12A8-8206-D36E-6661-E88C5FE3C1B8}"/>
                  </a:ext>
                </a:extLst>
              </p:cNvPr>
              <p:cNvSpPr/>
              <p:nvPr/>
            </p:nvSpPr>
            <p:spPr>
              <a:xfrm>
                <a:off x="3471082" y="3962594"/>
                <a:ext cx="1581151" cy="1373867"/>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Rectangle 5">
                <a:extLst>
                  <a:ext uri="{FF2B5EF4-FFF2-40B4-BE49-F238E27FC236}">
                    <a16:creationId xmlns:a16="http://schemas.microsoft.com/office/drawing/2014/main" id="{132465A2-0344-6C58-A7BC-D35605D299B3}"/>
                  </a:ext>
                </a:extLst>
              </p:cNvPr>
              <p:cNvSpPr/>
              <p:nvPr/>
            </p:nvSpPr>
            <p:spPr>
              <a:xfrm>
                <a:off x="3471082" y="5210175"/>
                <a:ext cx="4610100" cy="1047750"/>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Freeform: Shape 6">
                <a:extLst>
                  <a:ext uri="{FF2B5EF4-FFF2-40B4-BE49-F238E27FC236}">
                    <a16:creationId xmlns:a16="http://schemas.microsoft.com/office/drawing/2014/main" id="{7E86C185-B3B0-2219-9AB1-1FA1039C1E1A}"/>
                  </a:ext>
                </a:extLst>
              </p:cNvPr>
              <p:cNvSpPr/>
              <p:nvPr/>
            </p:nvSpPr>
            <p:spPr>
              <a:xfrm>
                <a:off x="3471082" y="3557516"/>
                <a:ext cx="4617493" cy="2702257"/>
              </a:xfrm>
              <a:custGeom>
                <a:avLst/>
                <a:gdLst>
                  <a:gd name="connsiteX0" fmla="*/ 0 w 4617493"/>
                  <a:gd name="connsiteY0" fmla="*/ 4550 h 2702257"/>
                  <a:gd name="connsiteX1" fmla="*/ 2593075 w 4617493"/>
                  <a:gd name="connsiteY1" fmla="*/ 0 h 2702257"/>
                  <a:gd name="connsiteX2" fmla="*/ 2593075 w 4617493"/>
                  <a:gd name="connsiteY2" fmla="*/ 605051 h 2702257"/>
                  <a:gd name="connsiteX3" fmla="*/ 1596789 w 4617493"/>
                  <a:gd name="connsiteY3" fmla="*/ 609600 h 2702257"/>
                  <a:gd name="connsiteX4" fmla="*/ 1596789 w 4617493"/>
                  <a:gd name="connsiteY4" fmla="*/ 1646830 h 2702257"/>
                  <a:gd name="connsiteX5" fmla="*/ 4617493 w 4617493"/>
                  <a:gd name="connsiteY5" fmla="*/ 1646830 h 2702257"/>
                  <a:gd name="connsiteX6" fmla="*/ 4617493 w 4617493"/>
                  <a:gd name="connsiteY6" fmla="*/ 2702257 h 2702257"/>
                  <a:gd name="connsiteX7" fmla="*/ 4550 w 4617493"/>
                  <a:gd name="connsiteY7" fmla="*/ 2702257 h 2702257"/>
                  <a:gd name="connsiteX8" fmla="*/ 0 w 4617493"/>
                  <a:gd name="connsiteY8" fmla="*/ 4550 h 2702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17493" h="2702257">
                    <a:moveTo>
                      <a:pt x="0" y="4550"/>
                    </a:moveTo>
                    <a:lnTo>
                      <a:pt x="2593075" y="0"/>
                    </a:lnTo>
                    <a:lnTo>
                      <a:pt x="2593075" y="605051"/>
                    </a:lnTo>
                    <a:lnTo>
                      <a:pt x="1596789" y="609600"/>
                    </a:lnTo>
                    <a:lnTo>
                      <a:pt x="1596789" y="1646830"/>
                    </a:lnTo>
                    <a:lnTo>
                      <a:pt x="4617493" y="1646830"/>
                    </a:lnTo>
                    <a:lnTo>
                      <a:pt x="4617493" y="2702257"/>
                    </a:lnTo>
                    <a:lnTo>
                      <a:pt x="4550" y="2702257"/>
                    </a:lnTo>
                    <a:cubicBezTo>
                      <a:pt x="3033" y="1803021"/>
                      <a:pt x="1517" y="903786"/>
                      <a:pt x="0" y="4550"/>
                    </a:cubicBezTo>
                    <a:close/>
                  </a:path>
                </a:pathLst>
              </a:custGeom>
              <a:noFill/>
              <a:ln w="285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cxnSp>
          <p:nvCxnSpPr>
            <p:cNvPr id="13" name="Straight Arrow Connector 12">
              <a:extLst>
                <a:ext uri="{FF2B5EF4-FFF2-40B4-BE49-F238E27FC236}">
                  <a16:creationId xmlns:a16="http://schemas.microsoft.com/office/drawing/2014/main" id="{DD783C26-83E9-5C6B-D095-47E729A310CC}"/>
                </a:ext>
              </a:extLst>
            </p:cNvPr>
            <p:cNvCxnSpPr/>
            <p:nvPr/>
          </p:nvCxnSpPr>
          <p:spPr>
            <a:xfrm>
              <a:off x="5068135" y="4080695"/>
              <a:ext cx="3028949" cy="0"/>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961F59AD-9BC6-2B01-EE8D-A3DB371D1FAD}"/>
                    </a:ext>
                  </a:extLst>
                </p:cNvPr>
                <p:cNvSpPr txBox="1"/>
                <p:nvPr/>
              </p:nvSpPr>
              <p:spPr>
                <a:xfrm>
                  <a:off x="6340458" y="3896029"/>
                  <a:ext cx="494046" cy="369332"/>
                </a:xfrm>
                <a:prstGeom prst="rect">
                  <a:avLst/>
                </a:prstGeom>
                <a:solidFill>
                  <a:schemeClr val="bg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i="1" dirty="0" smtClean="0">
                            <a:latin typeface="Cambria Math" panose="02040503050406030204" pitchFamily="18" charset="0"/>
                          </a:rPr>
                          <m:t>1</m:t>
                        </m:r>
                        <m:r>
                          <a:rPr lang="en-GB" b="0" i="1" dirty="0" smtClean="0">
                            <a:latin typeface="Cambria Math" panose="02040503050406030204" pitchFamily="18" charset="0"/>
                          </a:rPr>
                          <m:t>7</m:t>
                        </m:r>
                      </m:oMath>
                    </m:oMathPara>
                  </a14:m>
                  <a:endParaRPr lang="en-GB" dirty="0"/>
                </a:p>
              </p:txBody>
            </p:sp>
          </mc:Choice>
          <mc:Fallback xmlns="">
            <p:sp>
              <p:nvSpPr>
                <p:cNvPr id="10" name="TextBox 9">
                  <a:extLst>
                    <a:ext uri="{FF2B5EF4-FFF2-40B4-BE49-F238E27FC236}">
                      <a16:creationId xmlns:a16="http://schemas.microsoft.com/office/drawing/2014/main" id="{961F59AD-9BC6-2B01-EE8D-A3DB371D1FAD}"/>
                    </a:ext>
                  </a:extLst>
                </p:cNvPr>
                <p:cNvSpPr txBox="1">
                  <a:spLocks noRot="1" noChangeAspect="1" noMove="1" noResize="1" noEditPoints="1" noAdjustHandles="1" noChangeArrowheads="1" noChangeShapeType="1" noTextEdit="1"/>
                </p:cNvSpPr>
                <p:nvPr/>
              </p:nvSpPr>
              <p:spPr>
                <a:xfrm>
                  <a:off x="6340458" y="3896029"/>
                  <a:ext cx="494046" cy="369332"/>
                </a:xfrm>
                <a:prstGeom prst="rect">
                  <a:avLst/>
                </a:prstGeom>
                <a:blipFill>
                  <a:blip r:embed="rId2"/>
                  <a:stretch>
                    <a:fillRect/>
                  </a:stretch>
                </a:blipFill>
              </p:spPr>
              <p:txBody>
                <a:bodyPr/>
                <a:lstStyle/>
                <a:p>
                  <a:r>
                    <a:rPr lang="en-GB">
                      <a:noFill/>
                    </a:rPr>
                    <a:t> </a:t>
                  </a:r>
                </a:p>
              </p:txBody>
            </p:sp>
          </mc:Fallback>
        </mc:AlternateContent>
        <p:cxnSp>
          <p:nvCxnSpPr>
            <p:cNvPr id="14" name="Straight Arrow Connector 13">
              <a:extLst>
                <a:ext uri="{FF2B5EF4-FFF2-40B4-BE49-F238E27FC236}">
                  <a16:creationId xmlns:a16="http://schemas.microsoft.com/office/drawing/2014/main" id="{79CC9AD2-F84D-6F9C-472B-9560937A553E}"/>
                </a:ext>
              </a:extLst>
            </p:cNvPr>
            <p:cNvCxnSpPr>
              <a:cxnSpLocks/>
            </p:cNvCxnSpPr>
            <p:nvPr/>
          </p:nvCxnSpPr>
          <p:spPr>
            <a:xfrm>
              <a:off x="3116908" y="2706618"/>
              <a:ext cx="0" cy="2703885"/>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DA87945C-1F52-9654-D518-DB3F390B6C96}"/>
                </a:ext>
              </a:extLst>
            </p:cNvPr>
            <p:cNvCxnSpPr>
              <a:cxnSpLocks/>
            </p:cNvCxnSpPr>
            <p:nvPr/>
          </p:nvCxnSpPr>
          <p:spPr>
            <a:xfrm>
              <a:off x="3471082" y="2435606"/>
              <a:ext cx="2581275" cy="0"/>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FDE8C62C-BCE7-A840-83E5-FAB962DFD655}"/>
                    </a:ext>
                  </a:extLst>
                </p:cNvPr>
                <p:cNvSpPr txBox="1"/>
                <p:nvPr/>
              </p:nvSpPr>
              <p:spPr>
                <a:xfrm>
                  <a:off x="2870421" y="3896029"/>
                  <a:ext cx="494046" cy="369332"/>
                </a:xfrm>
                <a:prstGeom prst="rect">
                  <a:avLst/>
                </a:prstGeom>
                <a:solidFill>
                  <a:schemeClr val="bg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b="0" i="1" dirty="0" smtClean="0">
                            <a:latin typeface="Cambria Math" panose="02040503050406030204" pitchFamily="18" charset="0"/>
                          </a:rPr>
                          <m:t>17</m:t>
                        </m:r>
                      </m:oMath>
                    </m:oMathPara>
                  </a14:m>
                  <a:endParaRPr lang="en-GB" dirty="0"/>
                </a:p>
              </p:txBody>
            </p:sp>
          </mc:Choice>
          <mc:Fallback xmlns="">
            <p:sp>
              <p:nvSpPr>
                <p:cNvPr id="9" name="TextBox 8">
                  <a:extLst>
                    <a:ext uri="{FF2B5EF4-FFF2-40B4-BE49-F238E27FC236}">
                      <a16:creationId xmlns:a16="http://schemas.microsoft.com/office/drawing/2014/main" id="{FDE8C62C-BCE7-A840-83E5-FAB962DFD655}"/>
                    </a:ext>
                  </a:extLst>
                </p:cNvPr>
                <p:cNvSpPr txBox="1">
                  <a:spLocks noRot="1" noChangeAspect="1" noMove="1" noResize="1" noEditPoints="1" noAdjustHandles="1" noChangeArrowheads="1" noChangeShapeType="1" noTextEdit="1"/>
                </p:cNvSpPr>
                <p:nvPr/>
              </p:nvSpPr>
              <p:spPr>
                <a:xfrm>
                  <a:off x="2870421" y="3896029"/>
                  <a:ext cx="494046" cy="369332"/>
                </a:xfrm>
                <a:prstGeom prst="rect">
                  <a:avLst/>
                </a:prstGeom>
                <a:blipFill>
                  <a:blip r:embed="rId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F458072C-37A7-56C8-4719-241A1F1EC6D5}"/>
                    </a:ext>
                  </a:extLst>
                </p:cNvPr>
                <p:cNvSpPr txBox="1"/>
                <p:nvPr/>
              </p:nvSpPr>
              <p:spPr>
                <a:xfrm>
                  <a:off x="4514696" y="2250940"/>
                  <a:ext cx="494046" cy="369332"/>
                </a:xfrm>
                <a:prstGeom prst="rect">
                  <a:avLst/>
                </a:prstGeom>
                <a:solidFill>
                  <a:schemeClr val="bg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i="1" dirty="0" smtClean="0">
                            <a:latin typeface="Cambria Math" panose="02040503050406030204" pitchFamily="18" charset="0"/>
                          </a:rPr>
                          <m:t>1</m:t>
                        </m:r>
                        <m:r>
                          <a:rPr lang="en-GB" b="0" i="1" dirty="0" smtClean="0">
                            <a:latin typeface="Cambria Math" panose="02040503050406030204" pitchFamily="18" charset="0"/>
                          </a:rPr>
                          <m:t>2</m:t>
                        </m:r>
                      </m:oMath>
                    </m:oMathPara>
                  </a14:m>
                  <a:endParaRPr lang="en-GB" dirty="0"/>
                </a:p>
              </p:txBody>
            </p:sp>
          </mc:Choice>
          <mc:Fallback xmlns="">
            <p:sp>
              <p:nvSpPr>
                <p:cNvPr id="11" name="TextBox 10">
                  <a:extLst>
                    <a:ext uri="{FF2B5EF4-FFF2-40B4-BE49-F238E27FC236}">
                      <a16:creationId xmlns:a16="http://schemas.microsoft.com/office/drawing/2014/main" id="{F458072C-37A7-56C8-4719-241A1F1EC6D5}"/>
                    </a:ext>
                  </a:extLst>
                </p:cNvPr>
                <p:cNvSpPr txBox="1">
                  <a:spLocks noRot="1" noChangeAspect="1" noMove="1" noResize="1" noEditPoints="1" noAdjustHandles="1" noChangeArrowheads="1" noChangeShapeType="1" noTextEdit="1"/>
                </p:cNvSpPr>
                <p:nvPr/>
              </p:nvSpPr>
              <p:spPr>
                <a:xfrm>
                  <a:off x="4514696" y="2250940"/>
                  <a:ext cx="494046" cy="369332"/>
                </a:xfrm>
                <a:prstGeom prst="rect">
                  <a:avLst/>
                </a:prstGeom>
                <a:blipFill>
                  <a:blip r:embed="rId4"/>
                  <a:stretch>
                    <a:fillRect/>
                  </a:stretch>
                </a:blipFill>
              </p:spPr>
              <p:txBody>
                <a:bodyPr/>
                <a:lstStyle/>
                <a:p>
                  <a:r>
                    <a:rPr lang="en-GB">
                      <a:noFill/>
                    </a:rPr>
                    <a:t> </a:t>
                  </a:r>
                </a:p>
              </p:txBody>
            </p:sp>
          </mc:Fallback>
        </mc:AlternateContent>
      </p:grpSp>
      <p:sp>
        <p:nvSpPr>
          <p:cNvPr id="12" name="TextBox 12">
            <a:extLst>
              <a:ext uri="{FF2B5EF4-FFF2-40B4-BE49-F238E27FC236}">
                <a16:creationId xmlns:a16="http://schemas.microsoft.com/office/drawing/2014/main" id="{E805EF0B-926F-6C99-6B52-93017F9E9EE6}"/>
              </a:ext>
            </a:extLst>
          </p:cNvPr>
          <p:cNvSpPr txBox="1"/>
          <p:nvPr/>
        </p:nvSpPr>
        <p:spPr>
          <a:xfrm>
            <a:off x="10565768" y="373002"/>
            <a:ext cx="974947" cy="4001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000" dirty="0">
                <a:latin typeface="Bradley Hand ITC" panose="03070402050302030203" pitchFamily="66" charset="0"/>
              </a:rPr>
              <a:t>SIC_92</a:t>
            </a:r>
          </a:p>
        </p:txBody>
      </p:sp>
      <p:sp>
        <p:nvSpPr>
          <p:cNvPr id="16" name="TextBox 15">
            <a:extLst>
              <a:ext uri="{FF2B5EF4-FFF2-40B4-BE49-F238E27FC236}">
                <a16:creationId xmlns:a16="http://schemas.microsoft.com/office/drawing/2014/main" id="{2F5A69A0-348F-3190-760E-A5E5CFD58F17}"/>
              </a:ext>
            </a:extLst>
          </p:cNvPr>
          <p:cNvSpPr txBox="1"/>
          <p:nvPr/>
        </p:nvSpPr>
        <p:spPr>
          <a:xfrm>
            <a:off x="9132189" y="2341315"/>
            <a:ext cx="2059282" cy="369332"/>
          </a:xfrm>
          <a:prstGeom prst="rect">
            <a:avLst/>
          </a:prstGeom>
          <a:noFill/>
        </p:spPr>
        <p:txBody>
          <a:bodyPr wrap="none" rtlCol="0">
            <a:spAutoFit/>
          </a:bodyPr>
          <a:lstStyle/>
          <a:p>
            <a:r>
              <a:rPr lang="en-GB" dirty="0"/>
              <a:t>(not drawn to scale)</a:t>
            </a:r>
          </a:p>
        </p:txBody>
      </p:sp>
    </p:spTree>
    <p:extLst>
      <p:ext uri="{BB962C8B-B14F-4D97-AF65-F5344CB8AC3E}">
        <p14:creationId xmlns:p14="http://schemas.microsoft.com/office/powerpoint/2010/main" val="32161194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D3458-6821-4B5B-39E9-49798F520B66}"/>
              </a:ext>
            </a:extLst>
          </p:cNvPr>
          <p:cNvSpPr>
            <a:spLocks noGrp="1"/>
          </p:cNvSpPr>
          <p:nvPr>
            <p:ph type="title"/>
          </p:nvPr>
        </p:nvSpPr>
        <p:spPr>
          <a:xfrm>
            <a:off x="838200" y="365125"/>
            <a:ext cx="10515600" cy="815975"/>
          </a:xfrm>
        </p:spPr>
        <p:txBody>
          <a:bodyPr/>
          <a:lstStyle/>
          <a:p>
            <a:pPr algn="ctr"/>
            <a:r>
              <a:rPr lang="en-GB" dirty="0">
                <a:latin typeface="Comic Sans MS" panose="030F0702030302020204" pitchFamily="66" charset="0"/>
              </a:rPr>
              <a:t>Puzzling Perimeter - 2</a:t>
            </a:r>
          </a:p>
        </p:txBody>
      </p:sp>
      <p:sp>
        <p:nvSpPr>
          <p:cNvPr id="3" name="Content Placeholder 2">
            <a:extLst>
              <a:ext uri="{FF2B5EF4-FFF2-40B4-BE49-F238E27FC236}">
                <a16:creationId xmlns:a16="http://schemas.microsoft.com/office/drawing/2014/main" id="{AF165B7F-1EE0-7AE3-4E4B-48C16F01B7DC}"/>
              </a:ext>
            </a:extLst>
          </p:cNvPr>
          <p:cNvSpPr>
            <a:spLocks noGrp="1"/>
          </p:cNvSpPr>
          <p:nvPr>
            <p:ph idx="1"/>
          </p:nvPr>
        </p:nvSpPr>
        <p:spPr>
          <a:xfrm>
            <a:off x="838200" y="1306301"/>
            <a:ext cx="9666766" cy="1003300"/>
          </a:xfrm>
        </p:spPr>
        <p:txBody>
          <a:bodyPr/>
          <a:lstStyle/>
          <a:p>
            <a:pPr marL="0" indent="0">
              <a:buNone/>
            </a:pPr>
            <a:r>
              <a:rPr lang="en-GB" dirty="0">
                <a:latin typeface="Comic Sans MS" panose="030F0702030302020204" pitchFamily="66" charset="0"/>
              </a:rPr>
              <a:t>Find the perimeter of the polygon, in which all sides are either vertical or horizontal.</a:t>
            </a:r>
          </a:p>
        </p:txBody>
      </p:sp>
      <p:grpSp>
        <p:nvGrpSpPr>
          <p:cNvPr id="18" name="Group 17">
            <a:extLst>
              <a:ext uri="{FF2B5EF4-FFF2-40B4-BE49-F238E27FC236}">
                <a16:creationId xmlns:a16="http://schemas.microsoft.com/office/drawing/2014/main" id="{3464FAF9-354B-05B5-2D00-871CBE2FC69F}"/>
              </a:ext>
            </a:extLst>
          </p:cNvPr>
          <p:cNvGrpSpPr/>
          <p:nvPr/>
        </p:nvGrpSpPr>
        <p:grpSpPr>
          <a:xfrm>
            <a:off x="2870421" y="2250940"/>
            <a:ext cx="5226663" cy="3159563"/>
            <a:chOff x="2870421" y="2250940"/>
            <a:chExt cx="5226663" cy="3159563"/>
          </a:xfrm>
        </p:grpSpPr>
        <p:grpSp>
          <p:nvGrpSpPr>
            <p:cNvPr id="8" name="Group 7">
              <a:extLst>
                <a:ext uri="{FF2B5EF4-FFF2-40B4-BE49-F238E27FC236}">
                  <a16:creationId xmlns:a16="http://schemas.microsoft.com/office/drawing/2014/main" id="{FF2DF4E7-A95F-0351-D040-84C92D0A13A5}"/>
                </a:ext>
              </a:extLst>
            </p:cNvPr>
            <p:cNvGrpSpPr/>
            <p:nvPr/>
          </p:nvGrpSpPr>
          <p:grpSpPr>
            <a:xfrm>
              <a:off x="3471082" y="2706616"/>
              <a:ext cx="4617493" cy="2702257"/>
              <a:chOff x="3471082" y="3557516"/>
              <a:chExt cx="4617493" cy="2702257"/>
            </a:xfrm>
          </p:grpSpPr>
          <p:sp>
            <p:nvSpPr>
              <p:cNvPr id="4" name="Rectangle 3">
                <a:extLst>
                  <a:ext uri="{FF2B5EF4-FFF2-40B4-BE49-F238E27FC236}">
                    <a16:creationId xmlns:a16="http://schemas.microsoft.com/office/drawing/2014/main" id="{6C8BC547-F182-D28E-9BBE-ED0EAF8F06FE}"/>
                  </a:ext>
                </a:extLst>
              </p:cNvPr>
              <p:cNvSpPr/>
              <p:nvPr/>
            </p:nvSpPr>
            <p:spPr>
              <a:xfrm>
                <a:off x="3471082" y="3562349"/>
                <a:ext cx="2581275" cy="600075"/>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4CEF12A8-8206-D36E-6661-E88C5FE3C1B8}"/>
                  </a:ext>
                </a:extLst>
              </p:cNvPr>
              <p:cNvSpPr/>
              <p:nvPr/>
            </p:nvSpPr>
            <p:spPr>
              <a:xfrm>
                <a:off x="3471082" y="3962594"/>
                <a:ext cx="1581151" cy="1373867"/>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Rectangle 5">
                <a:extLst>
                  <a:ext uri="{FF2B5EF4-FFF2-40B4-BE49-F238E27FC236}">
                    <a16:creationId xmlns:a16="http://schemas.microsoft.com/office/drawing/2014/main" id="{132465A2-0344-6C58-A7BC-D35605D299B3}"/>
                  </a:ext>
                </a:extLst>
              </p:cNvPr>
              <p:cNvSpPr/>
              <p:nvPr/>
            </p:nvSpPr>
            <p:spPr>
              <a:xfrm>
                <a:off x="3471082" y="5210175"/>
                <a:ext cx="4610100" cy="1047750"/>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Freeform: Shape 6">
                <a:extLst>
                  <a:ext uri="{FF2B5EF4-FFF2-40B4-BE49-F238E27FC236}">
                    <a16:creationId xmlns:a16="http://schemas.microsoft.com/office/drawing/2014/main" id="{7E86C185-B3B0-2219-9AB1-1FA1039C1E1A}"/>
                  </a:ext>
                </a:extLst>
              </p:cNvPr>
              <p:cNvSpPr/>
              <p:nvPr/>
            </p:nvSpPr>
            <p:spPr>
              <a:xfrm>
                <a:off x="3471082" y="3557516"/>
                <a:ext cx="4617493" cy="2702257"/>
              </a:xfrm>
              <a:custGeom>
                <a:avLst/>
                <a:gdLst>
                  <a:gd name="connsiteX0" fmla="*/ 0 w 4617493"/>
                  <a:gd name="connsiteY0" fmla="*/ 4550 h 2702257"/>
                  <a:gd name="connsiteX1" fmla="*/ 2593075 w 4617493"/>
                  <a:gd name="connsiteY1" fmla="*/ 0 h 2702257"/>
                  <a:gd name="connsiteX2" fmla="*/ 2593075 w 4617493"/>
                  <a:gd name="connsiteY2" fmla="*/ 605051 h 2702257"/>
                  <a:gd name="connsiteX3" fmla="*/ 1596789 w 4617493"/>
                  <a:gd name="connsiteY3" fmla="*/ 609600 h 2702257"/>
                  <a:gd name="connsiteX4" fmla="*/ 1596789 w 4617493"/>
                  <a:gd name="connsiteY4" fmla="*/ 1646830 h 2702257"/>
                  <a:gd name="connsiteX5" fmla="*/ 4617493 w 4617493"/>
                  <a:gd name="connsiteY5" fmla="*/ 1646830 h 2702257"/>
                  <a:gd name="connsiteX6" fmla="*/ 4617493 w 4617493"/>
                  <a:gd name="connsiteY6" fmla="*/ 2702257 h 2702257"/>
                  <a:gd name="connsiteX7" fmla="*/ 4550 w 4617493"/>
                  <a:gd name="connsiteY7" fmla="*/ 2702257 h 2702257"/>
                  <a:gd name="connsiteX8" fmla="*/ 0 w 4617493"/>
                  <a:gd name="connsiteY8" fmla="*/ 4550 h 2702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17493" h="2702257">
                    <a:moveTo>
                      <a:pt x="0" y="4550"/>
                    </a:moveTo>
                    <a:lnTo>
                      <a:pt x="2593075" y="0"/>
                    </a:lnTo>
                    <a:lnTo>
                      <a:pt x="2593075" y="605051"/>
                    </a:lnTo>
                    <a:lnTo>
                      <a:pt x="1596789" y="609600"/>
                    </a:lnTo>
                    <a:lnTo>
                      <a:pt x="1596789" y="1646830"/>
                    </a:lnTo>
                    <a:lnTo>
                      <a:pt x="4617493" y="1646830"/>
                    </a:lnTo>
                    <a:lnTo>
                      <a:pt x="4617493" y="2702257"/>
                    </a:lnTo>
                    <a:lnTo>
                      <a:pt x="4550" y="2702257"/>
                    </a:lnTo>
                    <a:cubicBezTo>
                      <a:pt x="3033" y="1803021"/>
                      <a:pt x="1517" y="903786"/>
                      <a:pt x="0" y="4550"/>
                    </a:cubicBezTo>
                    <a:close/>
                  </a:path>
                </a:pathLst>
              </a:custGeom>
              <a:noFill/>
              <a:ln w="285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cxnSp>
          <p:nvCxnSpPr>
            <p:cNvPr id="13" name="Straight Arrow Connector 12">
              <a:extLst>
                <a:ext uri="{FF2B5EF4-FFF2-40B4-BE49-F238E27FC236}">
                  <a16:creationId xmlns:a16="http://schemas.microsoft.com/office/drawing/2014/main" id="{DD783C26-83E9-5C6B-D095-47E729A310CC}"/>
                </a:ext>
              </a:extLst>
            </p:cNvPr>
            <p:cNvCxnSpPr/>
            <p:nvPr/>
          </p:nvCxnSpPr>
          <p:spPr>
            <a:xfrm>
              <a:off x="5068135" y="4080695"/>
              <a:ext cx="3028949" cy="0"/>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961F59AD-9BC6-2B01-EE8D-A3DB371D1FAD}"/>
                    </a:ext>
                  </a:extLst>
                </p:cNvPr>
                <p:cNvSpPr txBox="1"/>
                <p:nvPr/>
              </p:nvSpPr>
              <p:spPr>
                <a:xfrm>
                  <a:off x="6340458" y="3896029"/>
                  <a:ext cx="494046" cy="369332"/>
                </a:xfrm>
                <a:prstGeom prst="rect">
                  <a:avLst/>
                </a:prstGeom>
                <a:solidFill>
                  <a:schemeClr val="bg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i="1" dirty="0" smtClean="0">
                            <a:latin typeface="Cambria Math" panose="02040503050406030204" pitchFamily="18" charset="0"/>
                          </a:rPr>
                          <m:t>1</m:t>
                        </m:r>
                        <m:r>
                          <a:rPr lang="en-GB" b="0" i="1" dirty="0" smtClean="0">
                            <a:latin typeface="Cambria Math" panose="02040503050406030204" pitchFamily="18" charset="0"/>
                          </a:rPr>
                          <m:t>6</m:t>
                        </m:r>
                      </m:oMath>
                    </m:oMathPara>
                  </a14:m>
                  <a:endParaRPr lang="en-GB" dirty="0"/>
                </a:p>
              </p:txBody>
            </p:sp>
          </mc:Choice>
          <mc:Fallback xmlns="">
            <p:sp>
              <p:nvSpPr>
                <p:cNvPr id="10" name="TextBox 9">
                  <a:extLst>
                    <a:ext uri="{FF2B5EF4-FFF2-40B4-BE49-F238E27FC236}">
                      <a16:creationId xmlns:a16="http://schemas.microsoft.com/office/drawing/2014/main" id="{961F59AD-9BC6-2B01-EE8D-A3DB371D1FAD}"/>
                    </a:ext>
                  </a:extLst>
                </p:cNvPr>
                <p:cNvSpPr txBox="1">
                  <a:spLocks noRot="1" noChangeAspect="1" noMove="1" noResize="1" noEditPoints="1" noAdjustHandles="1" noChangeArrowheads="1" noChangeShapeType="1" noTextEdit="1"/>
                </p:cNvSpPr>
                <p:nvPr/>
              </p:nvSpPr>
              <p:spPr>
                <a:xfrm>
                  <a:off x="6340458" y="3896029"/>
                  <a:ext cx="494046" cy="369332"/>
                </a:xfrm>
                <a:prstGeom prst="rect">
                  <a:avLst/>
                </a:prstGeom>
                <a:blipFill>
                  <a:blip r:embed="rId2"/>
                  <a:stretch>
                    <a:fillRect/>
                  </a:stretch>
                </a:blipFill>
              </p:spPr>
              <p:txBody>
                <a:bodyPr/>
                <a:lstStyle/>
                <a:p>
                  <a:r>
                    <a:rPr lang="en-GB">
                      <a:noFill/>
                    </a:rPr>
                    <a:t> </a:t>
                  </a:r>
                </a:p>
              </p:txBody>
            </p:sp>
          </mc:Fallback>
        </mc:AlternateContent>
        <p:cxnSp>
          <p:nvCxnSpPr>
            <p:cNvPr id="14" name="Straight Arrow Connector 13">
              <a:extLst>
                <a:ext uri="{FF2B5EF4-FFF2-40B4-BE49-F238E27FC236}">
                  <a16:creationId xmlns:a16="http://schemas.microsoft.com/office/drawing/2014/main" id="{79CC9AD2-F84D-6F9C-472B-9560937A553E}"/>
                </a:ext>
              </a:extLst>
            </p:cNvPr>
            <p:cNvCxnSpPr>
              <a:cxnSpLocks/>
            </p:cNvCxnSpPr>
            <p:nvPr/>
          </p:nvCxnSpPr>
          <p:spPr>
            <a:xfrm>
              <a:off x="3116908" y="2706618"/>
              <a:ext cx="0" cy="2703885"/>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DA87945C-1F52-9654-D518-DB3F390B6C96}"/>
                </a:ext>
              </a:extLst>
            </p:cNvPr>
            <p:cNvCxnSpPr>
              <a:cxnSpLocks/>
            </p:cNvCxnSpPr>
            <p:nvPr/>
          </p:nvCxnSpPr>
          <p:spPr>
            <a:xfrm>
              <a:off x="3471082" y="2435606"/>
              <a:ext cx="2581275" cy="0"/>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FDE8C62C-BCE7-A840-83E5-FAB962DFD655}"/>
                    </a:ext>
                  </a:extLst>
                </p:cNvPr>
                <p:cNvSpPr txBox="1"/>
                <p:nvPr/>
              </p:nvSpPr>
              <p:spPr>
                <a:xfrm>
                  <a:off x="2870421" y="3896029"/>
                  <a:ext cx="494046" cy="369332"/>
                </a:xfrm>
                <a:prstGeom prst="rect">
                  <a:avLst/>
                </a:prstGeom>
                <a:solidFill>
                  <a:schemeClr val="bg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b="0" i="1" dirty="0" smtClean="0">
                            <a:latin typeface="Cambria Math" panose="02040503050406030204" pitchFamily="18" charset="0"/>
                          </a:rPr>
                          <m:t>17</m:t>
                        </m:r>
                      </m:oMath>
                    </m:oMathPara>
                  </a14:m>
                  <a:endParaRPr lang="en-GB" dirty="0"/>
                </a:p>
              </p:txBody>
            </p:sp>
          </mc:Choice>
          <mc:Fallback xmlns="">
            <p:sp>
              <p:nvSpPr>
                <p:cNvPr id="9" name="TextBox 8">
                  <a:extLst>
                    <a:ext uri="{FF2B5EF4-FFF2-40B4-BE49-F238E27FC236}">
                      <a16:creationId xmlns:a16="http://schemas.microsoft.com/office/drawing/2014/main" id="{FDE8C62C-BCE7-A840-83E5-FAB962DFD655}"/>
                    </a:ext>
                  </a:extLst>
                </p:cNvPr>
                <p:cNvSpPr txBox="1">
                  <a:spLocks noRot="1" noChangeAspect="1" noMove="1" noResize="1" noEditPoints="1" noAdjustHandles="1" noChangeArrowheads="1" noChangeShapeType="1" noTextEdit="1"/>
                </p:cNvSpPr>
                <p:nvPr/>
              </p:nvSpPr>
              <p:spPr>
                <a:xfrm>
                  <a:off x="2870421" y="3896029"/>
                  <a:ext cx="494046" cy="369332"/>
                </a:xfrm>
                <a:prstGeom prst="rect">
                  <a:avLst/>
                </a:prstGeom>
                <a:blipFill>
                  <a:blip r:embed="rId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F458072C-37A7-56C8-4719-241A1F1EC6D5}"/>
                    </a:ext>
                  </a:extLst>
                </p:cNvPr>
                <p:cNvSpPr txBox="1"/>
                <p:nvPr/>
              </p:nvSpPr>
              <p:spPr>
                <a:xfrm>
                  <a:off x="4514696" y="2250940"/>
                  <a:ext cx="494046" cy="369332"/>
                </a:xfrm>
                <a:prstGeom prst="rect">
                  <a:avLst/>
                </a:prstGeom>
                <a:solidFill>
                  <a:schemeClr val="bg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i="1" dirty="0" smtClean="0">
                            <a:latin typeface="Cambria Math" panose="02040503050406030204" pitchFamily="18" charset="0"/>
                          </a:rPr>
                          <m:t>1</m:t>
                        </m:r>
                        <m:r>
                          <a:rPr lang="en-GB" b="0" i="1" dirty="0" smtClean="0">
                            <a:latin typeface="Cambria Math" panose="02040503050406030204" pitchFamily="18" charset="0"/>
                          </a:rPr>
                          <m:t>3</m:t>
                        </m:r>
                      </m:oMath>
                    </m:oMathPara>
                  </a14:m>
                  <a:endParaRPr lang="en-GB" dirty="0"/>
                </a:p>
              </p:txBody>
            </p:sp>
          </mc:Choice>
          <mc:Fallback xmlns="">
            <p:sp>
              <p:nvSpPr>
                <p:cNvPr id="11" name="TextBox 10">
                  <a:extLst>
                    <a:ext uri="{FF2B5EF4-FFF2-40B4-BE49-F238E27FC236}">
                      <a16:creationId xmlns:a16="http://schemas.microsoft.com/office/drawing/2014/main" id="{F458072C-37A7-56C8-4719-241A1F1EC6D5}"/>
                    </a:ext>
                  </a:extLst>
                </p:cNvPr>
                <p:cNvSpPr txBox="1">
                  <a:spLocks noRot="1" noChangeAspect="1" noMove="1" noResize="1" noEditPoints="1" noAdjustHandles="1" noChangeArrowheads="1" noChangeShapeType="1" noTextEdit="1"/>
                </p:cNvSpPr>
                <p:nvPr/>
              </p:nvSpPr>
              <p:spPr>
                <a:xfrm>
                  <a:off x="4514696" y="2250940"/>
                  <a:ext cx="494046" cy="369332"/>
                </a:xfrm>
                <a:prstGeom prst="rect">
                  <a:avLst/>
                </a:prstGeom>
                <a:blipFill>
                  <a:blip r:embed="rId4"/>
                  <a:stretch>
                    <a:fillRect/>
                  </a:stretch>
                </a:blipFill>
              </p:spPr>
              <p:txBody>
                <a:bodyPr/>
                <a:lstStyle/>
                <a:p>
                  <a:r>
                    <a:rPr lang="en-GB">
                      <a:noFill/>
                    </a:rPr>
                    <a:t> </a:t>
                  </a:r>
                </a:p>
              </p:txBody>
            </p:sp>
          </mc:Fallback>
        </mc:AlternateContent>
      </p:grpSp>
      <p:sp>
        <p:nvSpPr>
          <p:cNvPr id="12" name="TextBox 12">
            <a:extLst>
              <a:ext uri="{FF2B5EF4-FFF2-40B4-BE49-F238E27FC236}">
                <a16:creationId xmlns:a16="http://schemas.microsoft.com/office/drawing/2014/main" id="{E805EF0B-926F-6C99-6B52-93017F9E9EE6}"/>
              </a:ext>
            </a:extLst>
          </p:cNvPr>
          <p:cNvSpPr txBox="1"/>
          <p:nvPr/>
        </p:nvSpPr>
        <p:spPr>
          <a:xfrm>
            <a:off x="10565768" y="373002"/>
            <a:ext cx="974947" cy="4001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000" dirty="0">
                <a:latin typeface="Bradley Hand ITC" panose="03070402050302030203" pitchFamily="66" charset="0"/>
              </a:rPr>
              <a:t>SIC_92</a:t>
            </a:r>
          </a:p>
        </p:txBody>
      </p:sp>
      <p:sp>
        <p:nvSpPr>
          <p:cNvPr id="16" name="TextBox 15">
            <a:extLst>
              <a:ext uri="{FF2B5EF4-FFF2-40B4-BE49-F238E27FC236}">
                <a16:creationId xmlns:a16="http://schemas.microsoft.com/office/drawing/2014/main" id="{2F5A69A0-348F-3190-760E-A5E5CFD58F17}"/>
              </a:ext>
            </a:extLst>
          </p:cNvPr>
          <p:cNvSpPr txBox="1"/>
          <p:nvPr/>
        </p:nvSpPr>
        <p:spPr>
          <a:xfrm>
            <a:off x="9132189" y="2341315"/>
            <a:ext cx="2059282" cy="369332"/>
          </a:xfrm>
          <a:prstGeom prst="rect">
            <a:avLst/>
          </a:prstGeom>
          <a:noFill/>
        </p:spPr>
        <p:txBody>
          <a:bodyPr wrap="none" rtlCol="0">
            <a:spAutoFit/>
          </a:bodyPr>
          <a:lstStyle/>
          <a:p>
            <a:r>
              <a:rPr lang="en-GB" dirty="0"/>
              <a:t>(not drawn to scale)</a:t>
            </a:r>
          </a:p>
        </p:txBody>
      </p:sp>
    </p:spTree>
    <p:extLst>
      <p:ext uri="{BB962C8B-B14F-4D97-AF65-F5344CB8AC3E}">
        <p14:creationId xmlns:p14="http://schemas.microsoft.com/office/powerpoint/2010/main" val="10935960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D3458-6821-4B5B-39E9-49798F520B66}"/>
              </a:ext>
            </a:extLst>
          </p:cNvPr>
          <p:cNvSpPr>
            <a:spLocks noGrp="1"/>
          </p:cNvSpPr>
          <p:nvPr>
            <p:ph type="title"/>
          </p:nvPr>
        </p:nvSpPr>
        <p:spPr>
          <a:xfrm>
            <a:off x="838200" y="365125"/>
            <a:ext cx="10515600" cy="815975"/>
          </a:xfrm>
        </p:spPr>
        <p:txBody>
          <a:bodyPr/>
          <a:lstStyle/>
          <a:p>
            <a:pPr algn="ctr"/>
            <a:r>
              <a:rPr lang="en-GB" dirty="0">
                <a:latin typeface="Comic Sans MS" panose="030F0702030302020204" pitchFamily="66" charset="0"/>
              </a:rPr>
              <a:t>Puzzling Perimeter - 2</a:t>
            </a:r>
          </a:p>
        </p:txBody>
      </p:sp>
      <p:sp>
        <p:nvSpPr>
          <p:cNvPr id="3" name="Content Placeholder 2">
            <a:extLst>
              <a:ext uri="{FF2B5EF4-FFF2-40B4-BE49-F238E27FC236}">
                <a16:creationId xmlns:a16="http://schemas.microsoft.com/office/drawing/2014/main" id="{AF165B7F-1EE0-7AE3-4E4B-48C16F01B7DC}"/>
              </a:ext>
            </a:extLst>
          </p:cNvPr>
          <p:cNvSpPr>
            <a:spLocks noGrp="1"/>
          </p:cNvSpPr>
          <p:nvPr>
            <p:ph idx="1"/>
          </p:nvPr>
        </p:nvSpPr>
        <p:spPr>
          <a:xfrm>
            <a:off x="838200" y="1306301"/>
            <a:ext cx="9666766" cy="1003300"/>
          </a:xfrm>
        </p:spPr>
        <p:txBody>
          <a:bodyPr/>
          <a:lstStyle/>
          <a:p>
            <a:pPr marL="0" indent="0">
              <a:buNone/>
            </a:pPr>
            <a:r>
              <a:rPr lang="en-GB" dirty="0">
                <a:latin typeface="Comic Sans MS" panose="030F0702030302020204" pitchFamily="66" charset="0"/>
              </a:rPr>
              <a:t>Find the perimeter of the polygon, in which all sides are either vertical or horizontal.</a:t>
            </a:r>
          </a:p>
        </p:txBody>
      </p:sp>
      <p:grpSp>
        <p:nvGrpSpPr>
          <p:cNvPr id="18" name="Group 17">
            <a:extLst>
              <a:ext uri="{FF2B5EF4-FFF2-40B4-BE49-F238E27FC236}">
                <a16:creationId xmlns:a16="http://schemas.microsoft.com/office/drawing/2014/main" id="{3464FAF9-354B-05B5-2D00-871CBE2FC69F}"/>
              </a:ext>
            </a:extLst>
          </p:cNvPr>
          <p:cNvGrpSpPr/>
          <p:nvPr/>
        </p:nvGrpSpPr>
        <p:grpSpPr>
          <a:xfrm>
            <a:off x="2870421" y="2250940"/>
            <a:ext cx="5226663" cy="3159563"/>
            <a:chOff x="2870421" y="2250940"/>
            <a:chExt cx="5226663" cy="3159563"/>
          </a:xfrm>
        </p:grpSpPr>
        <p:grpSp>
          <p:nvGrpSpPr>
            <p:cNvPr id="8" name="Group 7">
              <a:extLst>
                <a:ext uri="{FF2B5EF4-FFF2-40B4-BE49-F238E27FC236}">
                  <a16:creationId xmlns:a16="http://schemas.microsoft.com/office/drawing/2014/main" id="{FF2DF4E7-A95F-0351-D040-84C92D0A13A5}"/>
                </a:ext>
              </a:extLst>
            </p:cNvPr>
            <p:cNvGrpSpPr/>
            <p:nvPr/>
          </p:nvGrpSpPr>
          <p:grpSpPr>
            <a:xfrm>
              <a:off x="3471082" y="2706616"/>
              <a:ext cx="4617493" cy="2702257"/>
              <a:chOff x="3471082" y="3557516"/>
              <a:chExt cx="4617493" cy="2702257"/>
            </a:xfrm>
          </p:grpSpPr>
          <p:sp>
            <p:nvSpPr>
              <p:cNvPr id="4" name="Rectangle 3">
                <a:extLst>
                  <a:ext uri="{FF2B5EF4-FFF2-40B4-BE49-F238E27FC236}">
                    <a16:creationId xmlns:a16="http://schemas.microsoft.com/office/drawing/2014/main" id="{6C8BC547-F182-D28E-9BBE-ED0EAF8F06FE}"/>
                  </a:ext>
                </a:extLst>
              </p:cNvPr>
              <p:cNvSpPr/>
              <p:nvPr/>
            </p:nvSpPr>
            <p:spPr>
              <a:xfrm>
                <a:off x="3471082" y="3562349"/>
                <a:ext cx="2581275" cy="600075"/>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4CEF12A8-8206-D36E-6661-E88C5FE3C1B8}"/>
                  </a:ext>
                </a:extLst>
              </p:cNvPr>
              <p:cNvSpPr/>
              <p:nvPr/>
            </p:nvSpPr>
            <p:spPr>
              <a:xfrm>
                <a:off x="3471082" y="3962594"/>
                <a:ext cx="1581151" cy="1373867"/>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Rectangle 5">
                <a:extLst>
                  <a:ext uri="{FF2B5EF4-FFF2-40B4-BE49-F238E27FC236}">
                    <a16:creationId xmlns:a16="http://schemas.microsoft.com/office/drawing/2014/main" id="{132465A2-0344-6C58-A7BC-D35605D299B3}"/>
                  </a:ext>
                </a:extLst>
              </p:cNvPr>
              <p:cNvSpPr/>
              <p:nvPr/>
            </p:nvSpPr>
            <p:spPr>
              <a:xfrm>
                <a:off x="3471082" y="5210175"/>
                <a:ext cx="4610100" cy="1047750"/>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Freeform: Shape 6">
                <a:extLst>
                  <a:ext uri="{FF2B5EF4-FFF2-40B4-BE49-F238E27FC236}">
                    <a16:creationId xmlns:a16="http://schemas.microsoft.com/office/drawing/2014/main" id="{7E86C185-B3B0-2219-9AB1-1FA1039C1E1A}"/>
                  </a:ext>
                </a:extLst>
              </p:cNvPr>
              <p:cNvSpPr/>
              <p:nvPr/>
            </p:nvSpPr>
            <p:spPr>
              <a:xfrm>
                <a:off x="3471082" y="3557516"/>
                <a:ext cx="4617493" cy="2702257"/>
              </a:xfrm>
              <a:custGeom>
                <a:avLst/>
                <a:gdLst>
                  <a:gd name="connsiteX0" fmla="*/ 0 w 4617493"/>
                  <a:gd name="connsiteY0" fmla="*/ 4550 h 2702257"/>
                  <a:gd name="connsiteX1" fmla="*/ 2593075 w 4617493"/>
                  <a:gd name="connsiteY1" fmla="*/ 0 h 2702257"/>
                  <a:gd name="connsiteX2" fmla="*/ 2593075 w 4617493"/>
                  <a:gd name="connsiteY2" fmla="*/ 605051 h 2702257"/>
                  <a:gd name="connsiteX3" fmla="*/ 1596789 w 4617493"/>
                  <a:gd name="connsiteY3" fmla="*/ 609600 h 2702257"/>
                  <a:gd name="connsiteX4" fmla="*/ 1596789 w 4617493"/>
                  <a:gd name="connsiteY4" fmla="*/ 1646830 h 2702257"/>
                  <a:gd name="connsiteX5" fmla="*/ 4617493 w 4617493"/>
                  <a:gd name="connsiteY5" fmla="*/ 1646830 h 2702257"/>
                  <a:gd name="connsiteX6" fmla="*/ 4617493 w 4617493"/>
                  <a:gd name="connsiteY6" fmla="*/ 2702257 h 2702257"/>
                  <a:gd name="connsiteX7" fmla="*/ 4550 w 4617493"/>
                  <a:gd name="connsiteY7" fmla="*/ 2702257 h 2702257"/>
                  <a:gd name="connsiteX8" fmla="*/ 0 w 4617493"/>
                  <a:gd name="connsiteY8" fmla="*/ 4550 h 2702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17493" h="2702257">
                    <a:moveTo>
                      <a:pt x="0" y="4550"/>
                    </a:moveTo>
                    <a:lnTo>
                      <a:pt x="2593075" y="0"/>
                    </a:lnTo>
                    <a:lnTo>
                      <a:pt x="2593075" y="605051"/>
                    </a:lnTo>
                    <a:lnTo>
                      <a:pt x="1596789" y="609600"/>
                    </a:lnTo>
                    <a:lnTo>
                      <a:pt x="1596789" y="1646830"/>
                    </a:lnTo>
                    <a:lnTo>
                      <a:pt x="4617493" y="1646830"/>
                    </a:lnTo>
                    <a:lnTo>
                      <a:pt x="4617493" y="2702257"/>
                    </a:lnTo>
                    <a:lnTo>
                      <a:pt x="4550" y="2702257"/>
                    </a:lnTo>
                    <a:cubicBezTo>
                      <a:pt x="3033" y="1803021"/>
                      <a:pt x="1517" y="903786"/>
                      <a:pt x="0" y="4550"/>
                    </a:cubicBezTo>
                    <a:close/>
                  </a:path>
                </a:pathLst>
              </a:custGeom>
              <a:noFill/>
              <a:ln w="285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cxnSp>
          <p:nvCxnSpPr>
            <p:cNvPr id="13" name="Straight Arrow Connector 12">
              <a:extLst>
                <a:ext uri="{FF2B5EF4-FFF2-40B4-BE49-F238E27FC236}">
                  <a16:creationId xmlns:a16="http://schemas.microsoft.com/office/drawing/2014/main" id="{DD783C26-83E9-5C6B-D095-47E729A310CC}"/>
                </a:ext>
              </a:extLst>
            </p:cNvPr>
            <p:cNvCxnSpPr/>
            <p:nvPr/>
          </p:nvCxnSpPr>
          <p:spPr>
            <a:xfrm>
              <a:off x="5068135" y="4080695"/>
              <a:ext cx="3028949" cy="0"/>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961F59AD-9BC6-2B01-EE8D-A3DB371D1FAD}"/>
                    </a:ext>
                  </a:extLst>
                </p:cNvPr>
                <p:cNvSpPr txBox="1"/>
                <p:nvPr/>
              </p:nvSpPr>
              <p:spPr>
                <a:xfrm>
                  <a:off x="6340458" y="3896029"/>
                  <a:ext cx="494046" cy="369332"/>
                </a:xfrm>
                <a:prstGeom prst="rect">
                  <a:avLst/>
                </a:prstGeom>
                <a:solidFill>
                  <a:schemeClr val="bg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i="1" dirty="0" smtClean="0">
                            <a:latin typeface="Cambria Math" panose="02040503050406030204" pitchFamily="18" charset="0"/>
                          </a:rPr>
                          <m:t>1</m:t>
                        </m:r>
                        <m:r>
                          <a:rPr lang="en-GB" b="0" i="1" dirty="0" smtClean="0">
                            <a:latin typeface="Cambria Math" panose="02040503050406030204" pitchFamily="18" charset="0"/>
                          </a:rPr>
                          <m:t>9</m:t>
                        </m:r>
                      </m:oMath>
                    </m:oMathPara>
                  </a14:m>
                  <a:endParaRPr lang="en-GB" dirty="0"/>
                </a:p>
              </p:txBody>
            </p:sp>
          </mc:Choice>
          <mc:Fallback xmlns="">
            <p:sp>
              <p:nvSpPr>
                <p:cNvPr id="10" name="TextBox 9">
                  <a:extLst>
                    <a:ext uri="{FF2B5EF4-FFF2-40B4-BE49-F238E27FC236}">
                      <a16:creationId xmlns:a16="http://schemas.microsoft.com/office/drawing/2014/main" id="{961F59AD-9BC6-2B01-EE8D-A3DB371D1FAD}"/>
                    </a:ext>
                  </a:extLst>
                </p:cNvPr>
                <p:cNvSpPr txBox="1">
                  <a:spLocks noRot="1" noChangeAspect="1" noMove="1" noResize="1" noEditPoints="1" noAdjustHandles="1" noChangeArrowheads="1" noChangeShapeType="1" noTextEdit="1"/>
                </p:cNvSpPr>
                <p:nvPr/>
              </p:nvSpPr>
              <p:spPr>
                <a:xfrm>
                  <a:off x="6340458" y="3896029"/>
                  <a:ext cx="494046" cy="369332"/>
                </a:xfrm>
                <a:prstGeom prst="rect">
                  <a:avLst/>
                </a:prstGeom>
                <a:blipFill>
                  <a:blip r:embed="rId2"/>
                  <a:stretch>
                    <a:fillRect/>
                  </a:stretch>
                </a:blipFill>
              </p:spPr>
              <p:txBody>
                <a:bodyPr/>
                <a:lstStyle/>
                <a:p>
                  <a:r>
                    <a:rPr lang="en-GB">
                      <a:noFill/>
                    </a:rPr>
                    <a:t> </a:t>
                  </a:r>
                </a:p>
              </p:txBody>
            </p:sp>
          </mc:Fallback>
        </mc:AlternateContent>
        <p:cxnSp>
          <p:nvCxnSpPr>
            <p:cNvPr id="14" name="Straight Arrow Connector 13">
              <a:extLst>
                <a:ext uri="{FF2B5EF4-FFF2-40B4-BE49-F238E27FC236}">
                  <a16:creationId xmlns:a16="http://schemas.microsoft.com/office/drawing/2014/main" id="{79CC9AD2-F84D-6F9C-472B-9560937A553E}"/>
                </a:ext>
              </a:extLst>
            </p:cNvPr>
            <p:cNvCxnSpPr>
              <a:cxnSpLocks/>
            </p:cNvCxnSpPr>
            <p:nvPr/>
          </p:nvCxnSpPr>
          <p:spPr>
            <a:xfrm>
              <a:off x="3116908" y="2706618"/>
              <a:ext cx="0" cy="2703885"/>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DA87945C-1F52-9654-D518-DB3F390B6C96}"/>
                </a:ext>
              </a:extLst>
            </p:cNvPr>
            <p:cNvCxnSpPr>
              <a:cxnSpLocks/>
            </p:cNvCxnSpPr>
            <p:nvPr/>
          </p:nvCxnSpPr>
          <p:spPr>
            <a:xfrm>
              <a:off x="3471082" y="2435606"/>
              <a:ext cx="2581275" cy="0"/>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FDE8C62C-BCE7-A840-83E5-FAB962DFD655}"/>
                    </a:ext>
                  </a:extLst>
                </p:cNvPr>
                <p:cNvSpPr txBox="1"/>
                <p:nvPr/>
              </p:nvSpPr>
              <p:spPr>
                <a:xfrm>
                  <a:off x="2870421" y="3896029"/>
                  <a:ext cx="494046" cy="369332"/>
                </a:xfrm>
                <a:prstGeom prst="rect">
                  <a:avLst/>
                </a:prstGeom>
                <a:solidFill>
                  <a:schemeClr val="bg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b="0" i="1" dirty="0" smtClean="0">
                            <a:latin typeface="Cambria Math" panose="02040503050406030204" pitchFamily="18" charset="0"/>
                          </a:rPr>
                          <m:t>17</m:t>
                        </m:r>
                      </m:oMath>
                    </m:oMathPara>
                  </a14:m>
                  <a:endParaRPr lang="en-GB" dirty="0"/>
                </a:p>
              </p:txBody>
            </p:sp>
          </mc:Choice>
          <mc:Fallback xmlns="">
            <p:sp>
              <p:nvSpPr>
                <p:cNvPr id="9" name="TextBox 8">
                  <a:extLst>
                    <a:ext uri="{FF2B5EF4-FFF2-40B4-BE49-F238E27FC236}">
                      <a16:creationId xmlns:a16="http://schemas.microsoft.com/office/drawing/2014/main" id="{FDE8C62C-BCE7-A840-83E5-FAB962DFD655}"/>
                    </a:ext>
                  </a:extLst>
                </p:cNvPr>
                <p:cNvSpPr txBox="1">
                  <a:spLocks noRot="1" noChangeAspect="1" noMove="1" noResize="1" noEditPoints="1" noAdjustHandles="1" noChangeArrowheads="1" noChangeShapeType="1" noTextEdit="1"/>
                </p:cNvSpPr>
                <p:nvPr/>
              </p:nvSpPr>
              <p:spPr>
                <a:xfrm>
                  <a:off x="2870421" y="3896029"/>
                  <a:ext cx="494046" cy="369332"/>
                </a:xfrm>
                <a:prstGeom prst="rect">
                  <a:avLst/>
                </a:prstGeom>
                <a:blipFill>
                  <a:blip r:embed="rId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F458072C-37A7-56C8-4719-241A1F1EC6D5}"/>
                    </a:ext>
                  </a:extLst>
                </p:cNvPr>
                <p:cNvSpPr txBox="1"/>
                <p:nvPr/>
              </p:nvSpPr>
              <p:spPr>
                <a:xfrm>
                  <a:off x="4514696" y="2250940"/>
                  <a:ext cx="494046" cy="369332"/>
                </a:xfrm>
                <a:prstGeom prst="rect">
                  <a:avLst/>
                </a:prstGeom>
                <a:solidFill>
                  <a:schemeClr val="bg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i="1" dirty="0" smtClean="0">
                            <a:latin typeface="Cambria Math" panose="02040503050406030204" pitchFamily="18" charset="0"/>
                          </a:rPr>
                          <m:t>1</m:t>
                        </m:r>
                        <m:r>
                          <a:rPr lang="en-GB" b="0" i="1" dirty="0" smtClean="0">
                            <a:latin typeface="Cambria Math" panose="02040503050406030204" pitchFamily="18" charset="0"/>
                          </a:rPr>
                          <m:t>0</m:t>
                        </m:r>
                      </m:oMath>
                    </m:oMathPara>
                  </a14:m>
                  <a:endParaRPr lang="en-GB" dirty="0"/>
                </a:p>
              </p:txBody>
            </p:sp>
          </mc:Choice>
          <mc:Fallback xmlns="">
            <p:sp>
              <p:nvSpPr>
                <p:cNvPr id="11" name="TextBox 10">
                  <a:extLst>
                    <a:ext uri="{FF2B5EF4-FFF2-40B4-BE49-F238E27FC236}">
                      <a16:creationId xmlns:a16="http://schemas.microsoft.com/office/drawing/2014/main" id="{F458072C-37A7-56C8-4719-241A1F1EC6D5}"/>
                    </a:ext>
                  </a:extLst>
                </p:cNvPr>
                <p:cNvSpPr txBox="1">
                  <a:spLocks noRot="1" noChangeAspect="1" noMove="1" noResize="1" noEditPoints="1" noAdjustHandles="1" noChangeArrowheads="1" noChangeShapeType="1" noTextEdit="1"/>
                </p:cNvSpPr>
                <p:nvPr/>
              </p:nvSpPr>
              <p:spPr>
                <a:xfrm>
                  <a:off x="4514696" y="2250940"/>
                  <a:ext cx="494046" cy="369332"/>
                </a:xfrm>
                <a:prstGeom prst="rect">
                  <a:avLst/>
                </a:prstGeom>
                <a:blipFill>
                  <a:blip r:embed="rId4"/>
                  <a:stretch>
                    <a:fillRect/>
                  </a:stretch>
                </a:blipFill>
              </p:spPr>
              <p:txBody>
                <a:bodyPr/>
                <a:lstStyle/>
                <a:p>
                  <a:r>
                    <a:rPr lang="en-GB">
                      <a:noFill/>
                    </a:rPr>
                    <a:t> </a:t>
                  </a:r>
                </a:p>
              </p:txBody>
            </p:sp>
          </mc:Fallback>
        </mc:AlternateContent>
      </p:grpSp>
      <p:sp>
        <p:nvSpPr>
          <p:cNvPr id="12" name="TextBox 12">
            <a:extLst>
              <a:ext uri="{FF2B5EF4-FFF2-40B4-BE49-F238E27FC236}">
                <a16:creationId xmlns:a16="http://schemas.microsoft.com/office/drawing/2014/main" id="{E805EF0B-926F-6C99-6B52-93017F9E9EE6}"/>
              </a:ext>
            </a:extLst>
          </p:cNvPr>
          <p:cNvSpPr txBox="1"/>
          <p:nvPr/>
        </p:nvSpPr>
        <p:spPr>
          <a:xfrm>
            <a:off x="10565768" y="373002"/>
            <a:ext cx="974947" cy="4001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000" dirty="0">
                <a:latin typeface="Bradley Hand ITC" panose="03070402050302030203" pitchFamily="66" charset="0"/>
              </a:rPr>
              <a:t>SIC_92</a:t>
            </a:r>
          </a:p>
        </p:txBody>
      </p:sp>
      <p:sp>
        <p:nvSpPr>
          <p:cNvPr id="16" name="TextBox 15">
            <a:extLst>
              <a:ext uri="{FF2B5EF4-FFF2-40B4-BE49-F238E27FC236}">
                <a16:creationId xmlns:a16="http://schemas.microsoft.com/office/drawing/2014/main" id="{2F5A69A0-348F-3190-760E-A5E5CFD58F17}"/>
              </a:ext>
            </a:extLst>
          </p:cNvPr>
          <p:cNvSpPr txBox="1"/>
          <p:nvPr/>
        </p:nvSpPr>
        <p:spPr>
          <a:xfrm>
            <a:off x="9132189" y="2341315"/>
            <a:ext cx="2059282" cy="369332"/>
          </a:xfrm>
          <a:prstGeom prst="rect">
            <a:avLst/>
          </a:prstGeom>
          <a:noFill/>
        </p:spPr>
        <p:txBody>
          <a:bodyPr wrap="none" rtlCol="0">
            <a:spAutoFit/>
          </a:bodyPr>
          <a:lstStyle/>
          <a:p>
            <a:r>
              <a:rPr lang="en-GB" dirty="0"/>
              <a:t>(not drawn to scale)</a:t>
            </a:r>
          </a:p>
        </p:txBody>
      </p:sp>
    </p:spTree>
    <p:extLst>
      <p:ext uri="{BB962C8B-B14F-4D97-AF65-F5344CB8AC3E}">
        <p14:creationId xmlns:p14="http://schemas.microsoft.com/office/powerpoint/2010/main" val="37970400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D3458-6821-4B5B-39E9-49798F520B66}"/>
              </a:ext>
            </a:extLst>
          </p:cNvPr>
          <p:cNvSpPr>
            <a:spLocks noGrp="1"/>
          </p:cNvSpPr>
          <p:nvPr>
            <p:ph type="title"/>
          </p:nvPr>
        </p:nvSpPr>
        <p:spPr>
          <a:xfrm>
            <a:off x="838200" y="365125"/>
            <a:ext cx="10515600" cy="815975"/>
          </a:xfrm>
        </p:spPr>
        <p:txBody>
          <a:bodyPr/>
          <a:lstStyle/>
          <a:p>
            <a:pPr algn="ctr"/>
            <a:r>
              <a:rPr lang="en-GB" dirty="0">
                <a:latin typeface="Comic Sans MS" panose="030F0702030302020204" pitchFamily="66" charset="0"/>
              </a:rPr>
              <a:t>Puzzling Perimeter - 2</a:t>
            </a:r>
          </a:p>
        </p:txBody>
      </p:sp>
      <p:sp>
        <p:nvSpPr>
          <p:cNvPr id="3" name="Content Placeholder 2">
            <a:extLst>
              <a:ext uri="{FF2B5EF4-FFF2-40B4-BE49-F238E27FC236}">
                <a16:creationId xmlns:a16="http://schemas.microsoft.com/office/drawing/2014/main" id="{AF165B7F-1EE0-7AE3-4E4B-48C16F01B7DC}"/>
              </a:ext>
            </a:extLst>
          </p:cNvPr>
          <p:cNvSpPr>
            <a:spLocks noGrp="1"/>
          </p:cNvSpPr>
          <p:nvPr>
            <p:ph idx="1"/>
          </p:nvPr>
        </p:nvSpPr>
        <p:spPr>
          <a:xfrm>
            <a:off x="838200" y="1306301"/>
            <a:ext cx="9666766" cy="1003300"/>
          </a:xfrm>
        </p:spPr>
        <p:txBody>
          <a:bodyPr/>
          <a:lstStyle/>
          <a:p>
            <a:pPr marL="0" indent="0">
              <a:buNone/>
            </a:pPr>
            <a:r>
              <a:rPr lang="en-GB" dirty="0">
                <a:latin typeface="Comic Sans MS" panose="030F0702030302020204" pitchFamily="66" charset="0"/>
              </a:rPr>
              <a:t>Find the perimeter of the polygon, in which all sides are either vertical or horizontal.</a:t>
            </a:r>
          </a:p>
        </p:txBody>
      </p:sp>
      <p:grpSp>
        <p:nvGrpSpPr>
          <p:cNvPr id="18" name="Group 17">
            <a:extLst>
              <a:ext uri="{FF2B5EF4-FFF2-40B4-BE49-F238E27FC236}">
                <a16:creationId xmlns:a16="http://schemas.microsoft.com/office/drawing/2014/main" id="{3464FAF9-354B-05B5-2D00-871CBE2FC69F}"/>
              </a:ext>
            </a:extLst>
          </p:cNvPr>
          <p:cNvGrpSpPr/>
          <p:nvPr/>
        </p:nvGrpSpPr>
        <p:grpSpPr>
          <a:xfrm>
            <a:off x="2870421" y="2250940"/>
            <a:ext cx="5226663" cy="3159563"/>
            <a:chOff x="2870421" y="2250940"/>
            <a:chExt cx="5226663" cy="3159563"/>
          </a:xfrm>
        </p:grpSpPr>
        <p:grpSp>
          <p:nvGrpSpPr>
            <p:cNvPr id="8" name="Group 7">
              <a:extLst>
                <a:ext uri="{FF2B5EF4-FFF2-40B4-BE49-F238E27FC236}">
                  <a16:creationId xmlns:a16="http://schemas.microsoft.com/office/drawing/2014/main" id="{FF2DF4E7-A95F-0351-D040-84C92D0A13A5}"/>
                </a:ext>
              </a:extLst>
            </p:cNvPr>
            <p:cNvGrpSpPr/>
            <p:nvPr/>
          </p:nvGrpSpPr>
          <p:grpSpPr>
            <a:xfrm>
              <a:off x="3471082" y="2706616"/>
              <a:ext cx="4617493" cy="2702257"/>
              <a:chOff x="3471082" y="3557516"/>
              <a:chExt cx="4617493" cy="2702257"/>
            </a:xfrm>
          </p:grpSpPr>
          <p:sp>
            <p:nvSpPr>
              <p:cNvPr id="4" name="Rectangle 3">
                <a:extLst>
                  <a:ext uri="{FF2B5EF4-FFF2-40B4-BE49-F238E27FC236}">
                    <a16:creationId xmlns:a16="http://schemas.microsoft.com/office/drawing/2014/main" id="{6C8BC547-F182-D28E-9BBE-ED0EAF8F06FE}"/>
                  </a:ext>
                </a:extLst>
              </p:cNvPr>
              <p:cNvSpPr/>
              <p:nvPr/>
            </p:nvSpPr>
            <p:spPr>
              <a:xfrm>
                <a:off x="3471082" y="3562349"/>
                <a:ext cx="2581275" cy="600075"/>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4CEF12A8-8206-D36E-6661-E88C5FE3C1B8}"/>
                  </a:ext>
                </a:extLst>
              </p:cNvPr>
              <p:cNvSpPr/>
              <p:nvPr/>
            </p:nvSpPr>
            <p:spPr>
              <a:xfrm>
                <a:off x="3471082" y="3962594"/>
                <a:ext cx="1581151" cy="1373867"/>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Rectangle 5">
                <a:extLst>
                  <a:ext uri="{FF2B5EF4-FFF2-40B4-BE49-F238E27FC236}">
                    <a16:creationId xmlns:a16="http://schemas.microsoft.com/office/drawing/2014/main" id="{132465A2-0344-6C58-A7BC-D35605D299B3}"/>
                  </a:ext>
                </a:extLst>
              </p:cNvPr>
              <p:cNvSpPr/>
              <p:nvPr/>
            </p:nvSpPr>
            <p:spPr>
              <a:xfrm>
                <a:off x="3471082" y="5210175"/>
                <a:ext cx="4610100" cy="1047750"/>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Freeform: Shape 6">
                <a:extLst>
                  <a:ext uri="{FF2B5EF4-FFF2-40B4-BE49-F238E27FC236}">
                    <a16:creationId xmlns:a16="http://schemas.microsoft.com/office/drawing/2014/main" id="{7E86C185-B3B0-2219-9AB1-1FA1039C1E1A}"/>
                  </a:ext>
                </a:extLst>
              </p:cNvPr>
              <p:cNvSpPr/>
              <p:nvPr/>
            </p:nvSpPr>
            <p:spPr>
              <a:xfrm>
                <a:off x="3471082" y="3557516"/>
                <a:ext cx="4617493" cy="2702257"/>
              </a:xfrm>
              <a:custGeom>
                <a:avLst/>
                <a:gdLst>
                  <a:gd name="connsiteX0" fmla="*/ 0 w 4617493"/>
                  <a:gd name="connsiteY0" fmla="*/ 4550 h 2702257"/>
                  <a:gd name="connsiteX1" fmla="*/ 2593075 w 4617493"/>
                  <a:gd name="connsiteY1" fmla="*/ 0 h 2702257"/>
                  <a:gd name="connsiteX2" fmla="*/ 2593075 w 4617493"/>
                  <a:gd name="connsiteY2" fmla="*/ 605051 h 2702257"/>
                  <a:gd name="connsiteX3" fmla="*/ 1596789 w 4617493"/>
                  <a:gd name="connsiteY3" fmla="*/ 609600 h 2702257"/>
                  <a:gd name="connsiteX4" fmla="*/ 1596789 w 4617493"/>
                  <a:gd name="connsiteY4" fmla="*/ 1646830 h 2702257"/>
                  <a:gd name="connsiteX5" fmla="*/ 4617493 w 4617493"/>
                  <a:gd name="connsiteY5" fmla="*/ 1646830 h 2702257"/>
                  <a:gd name="connsiteX6" fmla="*/ 4617493 w 4617493"/>
                  <a:gd name="connsiteY6" fmla="*/ 2702257 h 2702257"/>
                  <a:gd name="connsiteX7" fmla="*/ 4550 w 4617493"/>
                  <a:gd name="connsiteY7" fmla="*/ 2702257 h 2702257"/>
                  <a:gd name="connsiteX8" fmla="*/ 0 w 4617493"/>
                  <a:gd name="connsiteY8" fmla="*/ 4550 h 2702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17493" h="2702257">
                    <a:moveTo>
                      <a:pt x="0" y="4550"/>
                    </a:moveTo>
                    <a:lnTo>
                      <a:pt x="2593075" y="0"/>
                    </a:lnTo>
                    <a:lnTo>
                      <a:pt x="2593075" y="605051"/>
                    </a:lnTo>
                    <a:lnTo>
                      <a:pt x="1596789" y="609600"/>
                    </a:lnTo>
                    <a:lnTo>
                      <a:pt x="1596789" y="1646830"/>
                    </a:lnTo>
                    <a:lnTo>
                      <a:pt x="4617493" y="1646830"/>
                    </a:lnTo>
                    <a:lnTo>
                      <a:pt x="4617493" y="2702257"/>
                    </a:lnTo>
                    <a:lnTo>
                      <a:pt x="4550" y="2702257"/>
                    </a:lnTo>
                    <a:cubicBezTo>
                      <a:pt x="3033" y="1803021"/>
                      <a:pt x="1517" y="903786"/>
                      <a:pt x="0" y="4550"/>
                    </a:cubicBezTo>
                    <a:close/>
                  </a:path>
                </a:pathLst>
              </a:custGeom>
              <a:noFill/>
              <a:ln w="285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cxnSp>
          <p:nvCxnSpPr>
            <p:cNvPr id="13" name="Straight Arrow Connector 12">
              <a:extLst>
                <a:ext uri="{FF2B5EF4-FFF2-40B4-BE49-F238E27FC236}">
                  <a16:creationId xmlns:a16="http://schemas.microsoft.com/office/drawing/2014/main" id="{DD783C26-83E9-5C6B-D095-47E729A310CC}"/>
                </a:ext>
              </a:extLst>
            </p:cNvPr>
            <p:cNvCxnSpPr/>
            <p:nvPr/>
          </p:nvCxnSpPr>
          <p:spPr>
            <a:xfrm>
              <a:off x="5068135" y="4080695"/>
              <a:ext cx="3028949" cy="0"/>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961F59AD-9BC6-2B01-EE8D-A3DB371D1FAD}"/>
                    </a:ext>
                  </a:extLst>
                </p:cNvPr>
                <p:cNvSpPr txBox="1"/>
                <p:nvPr/>
              </p:nvSpPr>
              <p:spPr>
                <a:xfrm>
                  <a:off x="6340458" y="3896029"/>
                  <a:ext cx="494046" cy="369332"/>
                </a:xfrm>
                <a:prstGeom prst="rect">
                  <a:avLst/>
                </a:prstGeom>
                <a:solidFill>
                  <a:schemeClr val="bg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i="1" dirty="0" smtClean="0">
                            <a:latin typeface="Cambria Math" panose="02040503050406030204" pitchFamily="18" charset="0"/>
                          </a:rPr>
                          <m:t>1</m:t>
                        </m:r>
                        <m:r>
                          <a:rPr lang="en-GB" b="0" i="1" dirty="0" smtClean="0">
                            <a:latin typeface="Cambria Math" panose="02040503050406030204" pitchFamily="18" charset="0"/>
                          </a:rPr>
                          <m:t>7</m:t>
                        </m:r>
                      </m:oMath>
                    </m:oMathPara>
                  </a14:m>
                  <a:endParaRPr lang="en-GB" dirty="0"/>
                </a:p>
              </p:txBody>
            </p:sp>
          </mc:Choice>
          <mc:Fallback xmlns="">
            <p:sp>
              <p:nvSpPr>
                <p:cNvPr id="10" name="TextBox 9">
                  <a:extLst>
                    <a:ext uri="{FF2B5EF4-FFF2-40B4-BE49-F238E27FC236}">
                      <a16:creationId xmlns:a16="http://schemas.microsoft.com/office/drawing/2014/main" id="{961F59AD-9BC6-2B01-EE8D-A3DB371D1FAD}"/>
                    </a:ext>
                  </a:extLst>
                </p:cNvPr>
                <p:cNvSpPr txBox="1">
                  <a:spLocks noRot="1" noChangeAspect="1" noMove="1" noResize="1" noEditPoints="1" noAdjustHandles="1" noChangeArrowheads="1" noChangeShapeType="1" noTextEdit="1"/>
                </p:cNvSpPr>
                <p:nvPr/>
              </p:nvSpPr>
              <p:spPr>
                <a:xfrm>
                  <a:off x="6340458" y="3896029"/>
                  <a:ext cx="494046" cy="369332"/>
                </a:xfrm>
                <a:prstGeom prst="rect">
                  <a:avLst/>
                </a:prstGeom>
                <a:blipFill>
                  <a:blip r:embed="rId2"/>
                  <a:stretch>
                    <a:fillRect/>
                  </a:stretch>
                </a:blipFill>
              </p:spPr>
              <p:txBody>
                <a:bodyPr/>
                <a:lstStyle/>
                <a:p>
                  <a:r>
                    <a:rPr lang="en-GB">
                      <a:noFill/>
                    </a:rPr>
                    <a:t> </a:t>
                  </a:r>
                </a:p>
              </p:txBody>
            </p:sp>
          </mc:Fallback>
        </mc:AlternateContent>
        <p:cxnSp>
          <p:nvCxnSpPr>
            <p:cNvPr id="14" name="Straight Arrow Connector 13">
              <a:extLst>
                <a:ext uri="{FF2B5EF4-FFF2-40B4-BE49-F238E27FC236}">
                  <a16:creationId xmlns:a16="http://schemas.microsoft.com/office/drawing/2014/main" id="{79CC9AD2-F84D-6F9C-472B-9560937A553E}"/>
                </a:ext>
              </a:extLst>
            </p:cNvPr>
            <p:cNvCxnSpPr>
              <a:cxnSpLocks/>
            </p:cNvCxnSpPr>
            <p:nvPr/>
          </p:nvCxnSpPr>
          <p:spPr>
            <a:xfrm>
              <a:off x="3116908" y="2706618"/>
              <a:ext cx="0" cy="2703885"/>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DA87945C-1F52-9654-D518-DB3F390B6C96}"/>
                </a:ext>
              </a:extLst>
            </p:cNvPr>
            <p:cNvCxnSpPr>
              <a:cxnSpLocks/>
            </p:cNvCxnSpPr>
            <p:nvPr/>
          </p:nvCxnSpPr>
          <p:spPr>
            <a:xfrm>
              <a:off x="3471082" y="2435606"/>
              <a:ext cx="2581275" cy="0"/>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FDE8C62C-BCE7-A840-83E5-FAB962DFD655}"/>
                    </a:ext>
                  </a:extLst>
                </p:cNvPr>
                <p:cNvSpPr txBox="1"/>
                <p:nvPr/>
              </p:nvSpPr>
              <p:spPr>
                <a:xfrm>
                  <a:off x="2870421" y="3896029"/>
                  <a:ext cx="494046" cy="369332"/>
                </a:xfrm>
                <a:prstGeom prst="rect">
                  <a:avLst/>
                </a:prstGeom>
                <a:solidFill>
                  <a:schemeClr val="bg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b="0" i="1" dirty="0" smtClean="0">
                            <a:latin typeface="Cambria Math" panose="02040503050406030204" pitchFamily="18" charset="0"/>
                          </a:rPr>
                          <m:t>18</m:t>
                        </m:r>
                      </m:oMath>
                    </m:oMathPara>
                  </a14:m>
                  <a:endParaRPr lang="en-GB" dirty="0"/>
                </a:p>
              </p:txBody>
            </p:sp>
          </mc:Choice>
          <mc:Fallback xmlns="">
            <p:sp>
              <p:nvSpPr>
                <p:cNvPr id="9" name="TextBox 8">
                  <a:extLst>
                    <a:ext uri="{FF2B5EF4-FFF2-40B4-BE49-F238E27FC236}">
                      <a16:creationId xmlns:a16="http://schemas.microsoft.com/office/drawing/2014/main" id="{FDE8C62C-BCE7-A840-83E5-FAB962DFD655}"/>
                    </a:ext>
                  </a:extLst>
                </p:cNvPr>
                <p:cNvSpPr txBox="1">
                  <a:spLocks noRot="1" noChangeAspect="1" noMove="1" noResize="1" noEditPoints="1" noAdjustHandles="1" noChangeArrowheads="1" noChangeShapeType="1" noTextEdit="1"/>
                </p:cNvSpPr>
                <p:nvPr/>
              </p:nvSpPr>
              <p:spPr>
                <a:xfrm>
                  <a:off x="2870421" y="3896029"/>
                  <a:ext cx="494046" cy="369332"/>
                </a:xfrm>
                <a:prstGeom prst="rect">
                  <a:avLst/>
                </a:prstGeom>
                <a:blipFill>
                  <a:blip r:embed="rId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F458072C-37A7-56C8-4719-241A1F1EC6D5}"/>
                    </a:ext>
                  </a:extLst>
                </p:cNvPr>
                <p:cNvSpPr txBox="1"/>
                <p:nvPr/>
              </p:nvSpPr>
              <p:spPr>
                <a:xfrm>
                  <a:off x="4514696" y="2250940"/>
                  <a:ext cx="494046" cy="369332"/>
                </a:xfrm>
                <a:prstGeom prst="rect">
                  <a:avLst/>
                </a:prstGeom>
                <a:solidFill>
                  <a:schemeClr val="bg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i="1" dirty="0" smtClean="0">
                            <a:latin typeface="Cambria Math" panose="02040503050406030204" pitchFamily="18" charset="0"/>
                          </a:rPr>
                          <m:t>1</m:t>
                        </m:r>
                        <m:r>
                          <a:rPr lang="en-GB" b="0" i="1" dirty="0" smtClean="0">
                            <a:latin typeface="Cambria Math" panose="02040503050406030204" pitchFamily="18" charset="0"/>
                          </a:rPr>
                          <m:t>1</m:t>
                        </m:r>
                      </m:oMath>
                    </m:oMathPara>
                  </a14:m>
                  <a:endParaRPr lang="en-GB" dirty="0"/>
                </a:p>
              </p:txBody>
            </p:sp>
          </mc:Choice>
          <mc:Fallback xmlns="">
            <p:sp>
              <p:nvSpPr>
                <p:cNvPr id="11" name="TextBox 10">
                  <a:extLst>
                    <a:ext uri="{FF2B5EF4-FFF2-40B4-BE49-F238E27FC236}">
                      <a16:creationId xmlns:a16="http://schemas.microsoft.com/office/drawing/2014/main" id="{F458072C-37A7-56C8-4719-241A1F1EC6D5}"/>
                    </a:ext>
                  </a:extLst>
                </p:cNvPr>
                <p:cNvSpPr txBox="1">
                  <a:spLocks noRot="1" noChangeAspect="1" noMove="1" noResize="1" noEditPoints="1" noAdjustHandles="1" noChangeArrowheads="1" noChangeShapeType="1" noTextEdit="1"/>
                </p:cNvSpPr>
                <p:nvPr/>
              </p:nvSpPr>
              <p:spPr>
                <a:xfrm>
                  <a:off x="4514696" y="2250940"/>
                  <a:ext cx="494046" cy="369332"/>
                </a:xfrm>
                <a:prstGeom prst="rect">
                  <a:avLst/>
                </a:prstGeom>
                <a:blipFill>
                  <a:blip r:embed="rId4"/>
                  <a:stretch>
                    <a:fillRect/>
                  </a:stretch>
                </a:blipFill>
              </p:spPr>
              <p:txBody>
                <a:bodyPr/>
                <a:lstStyle/>
                <a:p>
                  <a:r>
                    <a:rPr lang="en-GB">
                      <a:noFill/>
                    </a:rPr>
                    <a:t> </a:t>
                  </a:r>
                </a:p>
              </p:txBody>
            </p:sp>
          </mc:Fallback>
        </mc:AlternateContent>
      </p:grpSp>
      <p:sp>
        <p:nvSpPr>
          <p:cNvPr id="12" name="TextBox 12">
            <a:extLst>
              <a:ext uri="{FF2B5EF4-FFF2-40B4-BE49-F238E27FC236}">
                <a16:creationId xmlns:a16="http://schemas.microsoft.com/office/drawing/2014/main" id="{E805EF0B-926F-6C99-6B52-93017F9E9EE6}"/>
              </a:ext>
            </a:extLst>
          </p:cNvPr>
          <p:cNvSpPr txBox="1"/>
          <p:nvPr/>
        </p:nvSpPr>
        <p:spPr>
          <a:xfrm>
            <a:off x="10565768" y="373002"/>
            <a:ext cx="974947" cy="4001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000" dirty="0">
                <a:latin typeface="Bradley Hand ITC" panose="03070402050302030203" pitchFamily="66" charset="0"/>
              </a:rPr>
              <a:t>SIC_92</a:t>
            </a:r>
          </a:p>
        </p:txBody>
      </p:sp>
      <p:sp>
        <p:nvSpPr>
          <p:cNvPr id="16" name="TextBox 15">
            <a:extLst>
              <a:ext uri="{FF2B5EF4-FFF2-40B4-BE49-F238E27FC236}">
                <a16:creationId xmlns:a16="http://schemas.microsoft.com/office/drawing/2014/main" id="{2F5A69A0-348F-3190-760E-A5E5CFD58F17}"/>
              </a:ext>
            </a:extLst>
          </p:cNvPr>
          <p:cNvSpPr txBox="1"/>
          <p:nvPr/>
        </p:nvSpPr>
        <p:spPr>
          <a:xfrm>
            <a:off x="9132189" y="2341315"/>
            <a:ext cx="2059282" cy="369332"/>
          </a:xfrm>
          <a:prstGeom prst="rect">
            <a:avLst/>
          </a:prstGeom>
          <a:noFill/>
        </p:spPr>
        <p:txBody>
          <a:bodyPr wrap="none" rtlCol="0">
            <a:spAutoFit/>
          </a:bodyPr>
          <a:lstStyle/>
          <a:p>
            <a:r>
              <a:rPr lang="en-GB" dirty="0"/>
              <a:t>(not drawn to scale)</a:t>
            </a:r>
          </a:p>
        </p:txBody>
      </p:sp>
    </p:spTree>
    <p:extLst>
      <p:ext uri="{BB962C8B-B14F-4D97-AF65-F5344CB8AC3E}">
        <p14:creationId xmlns:p14="http://schemas.microsoft.com/office/powerpoint/2010/main" val="36647603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D3458-6821-4B5B-39E9-49798F520B66}"/>
              </a:ext>
            </a:extLst>
          </p:cNvPr>
          <p:cNvSpPr>
            <a:spLocks noGrp="1"/>
          </p:cNvSpPr>
          <p:nvPr>
            <p:ph type="title"/>
          </p:nvPr>
        </p:nvSpPr>
        <p:spPr>
          <a:xfrm>
            <a:off x="838200" y="365125"/>
            <a:ext cx="10515600" cy="815975"/>
          </a:xfrm>
        </p:spPr>
        <p:txBody>
          <a:bodyPr/>
          <a:lstStyle/>
          <a:p>
            <a:pPr algn="ctr"/>
            <a:r>
              <a:rPr lang="en-GB" dirty="0">
                <a:latin typeface="Comic Sans MS" panose="030F0702030302020204" pitchFamily="66" charset="0"/>
              </a:rPr>
              <a:t>Puzzling Perimeter - 2</a:t>
            </a:r>
          </a:p>
        </p:txBody>
      </p:sp>
      <p:grpSp>
        <p:nvGrpSpPr>
          <p:cNvPr id="18" name="Group 17">
            <a:extLst>
              <a:ext uri="{FF2B5EF4-FFF2-40B4-BE49-F238E27FC236}">
                <a16:creationId xmlns:a16="http://schemas.microsoft.com/office/drawing/2014/main" id="{3464FAF9-354B-05B5-2D00-871CBE2FC69F}"/>
              </a:ext>
            </a:extLst>
          </p:cNvPr>
          <p:cNvGrpSpPr/>
          <p:nvPr/>
        </p:nvGrpSpPr>
        <p:grpSpPr>
          <a:xfrm>
            <a:off x="2870421" y="2250940"/>
            <a:ext cx="5226663" cy="3159563"/>
            <a:chOff x="2870421" y="2250940"/>
            <a:chExt cx="5226663" cy="3159563"/>
          </a:xfrm>
        </p:grpSpPr>
        <p:grpSp>
          <p:nvGrpSpPr>
            <p:cNvPr id="8" name="Group 7">
              <a:extLst>
                <a:ext uri="{FF2B5EF4-FFF2-40B4-BE49-F238E27FC236}">
                  <a16:creationId xmlns:a16="http://schemas.microsoft.com/office/drawing/2014/main" id="{FF2DF4E7-A95F-0351-D040-84C92D0A13A5}"/>
                </a:ext>
              </a:extLst>
            </p:cNvPr>
            <p:cNvGrpSpPr/>
            <p:nvPr/>
          </p:nvGrpSpPr>
          <p:grpSpPr>
            <a:xfrm>
              <a:off x="3471082" y="2706616"/>
              <a:ext cx="4617493" cy="2702257"/>
              <a:chOff x="3471082" y="3557516"/>
              <a:chExt cx="4617493" cy="2702257"/>
            </a:xfrm>
          </p:grpSpPr>
          <p:sp>
            <p:nvSpPr>
              <p:cNvPr id="4" name="Rectangle 3">
                <a:extLst>
                  <a:ext uri="{FF2B5EF4-FFF2-40B4-BE49-F238E27FC236}">
                    <a16:creationId xmlns:a16="http://schemas.microsoft.com/office/drawing/2014/main" id="{6C8BC547-F182-D28E-9BBE-ED0EAF8F06FE}"/>
                  </a:ext>
                </a:extLst>
              </p:cNvPr>
              <p:cNvSpPr/>
              <p:nvPr/>
            </p:nvSpPr>
            <p:spPr>
              <a:xfrm>
                <a:off x="3471082" y="3562349"/>
                <a:ext cx="2581275" cy="600075"/>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4CEF12A8-8206-D36E-6661-E88C5FE3C1B8}"/>
                  </a:ext>
                </a:extLst>
              </p:cNvPr>
              <p:cNvSpPr/>
              <p:nvPr/>
            </p:nvSpPr>
            <p:spPr>
              <a:xfrm>
                <a:off x="3471082" y="3985336"/>
                <a:ext cx="1581151" cy="1378421"/>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Rectangle 5">
                <a:extLst>
                  <a:ext uri="{FF2B5EF4-FFF2-40B4-BE49-F238E27FC236}">
                    <a16:creationId xmlns:a16="http://schemas.microsoft.com/office/drawing/2014/main" id="{132465A2-0344-6C58-A7BC-D35605D299B3}"/>
                  </a:ext>
                </a:extLst>
              </p:cNvPr>
              <p:cNvSpPr/>
              <p:nvPr/>
            </p:nvSpPr>
            <p:spPr>
              <a:xfrm>
                <a:off x="3471082" y="5210175"/>
                <a:ext cx="4610100" cy="1047750"/>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Freeform: Shape 6">
                <a:extLst>
                  <a:ext uri="{FF2B5EF4-FFF2-40B4-BE49-F238E27FC236}">
                    <a16:creationId xmlns:a16="http://schemas.microsoft.com/office/drawing/2014/main" id="{7E86C185-B3B0-2219-9AB1-1FA1039C1E1A}"/>
                  </a:ext>
                </a:extLst>
              </p:cNvPr>
              <p:cNvSpPr/>
              <p:nvPr/>
            </p:nvSpPr>
            <p:spPr>
              <a:xfrm>
                <a:off x="3471082" y="3557516"/>
                <a:ext cx="4617493" cy="2702257"/>
              </a:xfrm>
              <a:custGeom>
                <a:avLst/>
                <a:gdLst>
                  <a:gd name="connsiteX0" fmla="*/ 0 w 4617493"/>
                  <a:gd name="connsiteY0" fmla="*/ 4550 h 2702257"/>
                  <a:gd name="connsiteX1" fmla="*/ 2593075 w 4617493"/>
                  <a:gd name="connsiteY1" fmla="*/ 0 h 2702257"/>
                  <a:gd name="connsiteX2" fmla="*/ 2593075 w 4617493"/>
                  <a:gd name="connsiteY2" fmla="*/ 605051 h 2702257"/>
                  <a:gd name="connsiteX3" fmla="*/ 1596789 w 4617493"/>
                  <a:gd name="connsiteY3" fmla="*/ 609600 h 2702257"/>
                  <a:gd name="connsiteX4" fmla="*/ 1596789 w 4617493"/>
                  <a:gd name="connsiteY4" fmla="*/ 1646830 h 2702257"/>
                  <a:gd name="connsiteX5" fmla="*/ 4617493 w 4617493"/>
                  <a:gd name="connsiteY5" fmla="*/ 1646830 h 2702257"/>
                  <a:gd name="connsiteX6" fmla="*/ 4617493 w 4617493"/>
                  <a:gd name="connsiteY6" fmla="*/ 2702257 h 2702257"/>
                  <a:gd name="connsiteX7" fmla="*/ 4550 w 4617493"/>
                  <a:gd name="connsiteY7" fmla="*/ 2702257 h 2702257"/>
                  <a:gd name="connsiteX8" fmla="*/ 0 w 4617493"/>
                  <a:gd name="connsiteY8" fmla="*/ 4550 h 2702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17493" h="2702257">
                    <a:moveTo>
                      <a:pt x="0" y="4550"/>
                    </a:moveTo>
                    <a:lnTo>
                      <a:pt x="2593075" y="0"/>
                    </a:lnTo>
                    <a:lnTo>
                      <a:pt x="2593075" y="605051"/>
                    </a:lnTo>
                    <a:lnTo>
                      <a:pt x="1596789" y="609600"/>
                    </a:lnTo>
                    <a:lnTo>
                      <a:pt x="1596789" y="1646830"/>
                    </a:lnTo>
                    <a:lnTo>
                      <a:pt x="4617493" y="1646830"/>
                    </a:lnTo>
                    <a:lnTo>
                      <a:pt x="4617493" y="2702257"/>
                    </a:lnTo>
                    <a:lnTo>
                      <a:pt x="4550" y="2702257"/>
                    </a:lnTo>
                    <a:cubicBezTo>
                      <a:pt x="3033" y="1803021"/>
                      <a:pt x="1517" y="903786"/>
                      <a:pt x="0" y="4550"/>
                    </a:cubicBezTo>
                    <a:close/>
                  </a:path>
                </a:pathLst>
              </a:custGeom>
              <a:noFill/>
              <a:ln w="285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cxnSp>
          <p:nvCxnSpPr>
            <p:cNvPr id="13" name="Straight Arrow Connector 12">
              <a:extLst>
                <a:ext uri="{FF2B5EF4-FFF2-40B4-BE49-F238E27FC236}">
                  <a16:creationId xmlns:a16="http://schemas.microsoft.com/office/drawing/2014/main" id="{DD783C26-83E9-5C6B-D095-47E729A310CC}"/>
                </a:ext>
              </a:extLst>
            </p:cNvPr>
            <p:cNvCxnSpPr/>
            <p:nvPr/>
          </p:nvCxnSpPr>
          <p:spPr>
            <a:xfrm>
              <a:off x="5068135" y="4080695"/>
              <a:ext cx="3028949" cy="0"/>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961F59AD-9BC6-2B01-EE8D-A3DB371D1FAD}"/>
                    </a:ext>
                  </a:extLst>
                </p:cNvPr>
                <p:cNvSpPr txBox="1"/>
                <p:nvPr/>
              </p:nvSpPr>
              <p:spPr>
                <a:xfrm>
                  <a:off x="6340458" y="3896029"/>
                  <a:ext cx="494046" cy="369332"/>
                </a:xfrm>
                <a:prstGeom prst="rect">
                  <a:avLst/>
                </a:prstGeom>
                <a:solidFill>
                  <a:schemeClr val="bg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i="1" dirty="0" smtClean="0">
                            <a:latin typeface="Cambria Math" panose="02040503050406030204" pitchFamily="18" charset="0"/>
                          </a:rPr>
                          <m:t>1</m:t>
                        </m:r>
                        <m:r>
                          <a:rPr lang="en-GB" b="0" i="1" dirty="0" smtClean="0">
                            <a:latin typeface="Cambria Math" panose="02040503050406030204" pitchFamily="18" charset="0"/>
                          </a:rPr>
                          <m:t>6</m:t>
                        </m:r>
                      </m:oMath>
                    </m:oMathPara>
                  </a14:m>
                  <a:endParaRPr lang="en-GB" dirty="0"/>
                </a:p>
              </p:txBody>
            </p:sp>
          </mc:Choice>
          <mc:Fallback xmlns="">
            <p:sp>
              <p:nvSpPr>
                <p:cNvPr id="10" name="TextBox 9">
                  <a:extLst>
                    <a:ext uri="{FF2B5EF4-FFF2-40B4-BE49-F238E27FC236}">
                      <a16:creationId xmlns:a16="http://schemas.microsoft.com/office/drawing/2014/main" id="{961F59AD-9BC6-2B01-EE8D-A3DB371D1FAD}"/>
                    </a:ext>
                  </a:extLst>
                </p:cNvPr>
                <p:cNvSpPr txBox="1">
                  <a:spLocks noRot="1" noChangeAspect="1" noMove="1" noResize="1" noEditPoints="1" noAdjustHandles="1" noChangeArrowheads="1" noChangeShapeType="1" noTextEdit="1"/>
                </p:cNvSpPr>
                <p:nvPr/>
              </p:nvSpPr>
              <p:spPr>
                <a:xfrm>
                  <a:off x="6340458" y="3896029"/>
                  <a:ext cx="494046" cy="369332"/>
                </a:xfrm>
                <a:prstGeom prst="rect">
                  <a:avLst/>
                </a:prstGeom>
                <a:blipFill>
                  <a:blip r:embed="rId2"/>
                  <a:stretch>
                    <a:fillRect/>
                  </a:stretch>
                </a:blipFill>
              </p:spPr>
              <p:txBody>
                <a:bodyPr/>
                <a:lstStyle/>
                <a:p>
                  <a:r>
                    <a:rPr lang="en-GB">
                      <a:noFill/>
                    </a:rPr>
                    <a:t> </a:t>
                  </a:r>
                </a:p>
              </p:txBody>
            </p:sp>
          </mc:Fallback>
        </mc:AlternateContent>
        <p:cxnSp>
          <p:nvCxnSpPr>
            <p:cNvPr id="14" name="Straight Arrow Connector 13">
              <a:extLst>
                <a:ext uri="{FF2B5EF4-FFF2-40B4-BE49-F238E27FC236}">
                  <a16:creationId xmlns:a16="http://schemas.microsoft.com/office/drawing/2014/main" id="{79CC9AD2-F84D-6F9C-472B-9560937A553E}"/>
                </a:ext>
              </a:extLst>
            </p:cNvPr>
            <p:cNvCxnSpPr>
              <a:cxnSpLocks/>
            </p:cNvCxnSpPr>
            <p:nvPr/>
          </p:nvCxnSpPr>
          <p:spPr>
            <a:xfrm>
              <a:off x="3116908" y="2706618"/>
              <a:ext cx="0" cy="2703885"/>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DA87945C-1F52-9654-D518-DB3F390B6C96}"/>
                </a:ext>
              </a:extLst>
            </p:cNvPr>
            <p:cNvCxnSpPr>
              <a:cxnSpLocks/>
            </p:cNvCxnSpPr>
            <p:nvPr/>
          </p:nvCxnSpPr>
          <p:spPr>
            <a:xfrm>
              <a:off x="3471082" y="2435606"/>
              <a:ext cx="2581275" cy="0"/>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FDE8C62C-BCE7-A840-83E5-FAB962DFD655}"/>
                    </a:ext>
                  </a:extLst>
                </p:cNvPr>
                <p:cNvSpPr txBox="1"/>
                <p:nvPr/>
              </p:nvSpPr>
              <p:spPr>
                <a:xfrm>
                  <a:off x="2870421" y="3896029"/>
                  <a:ext cx="494046" cy="369332"/>
                </a:xfrm>
                <a:prstGeom prst="rect">
                  <a:avLst/>
                </a:prstGeom>
                <a:solidFill>
                  <a:schemeClr val="bg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i="1" dirty="0" smtClean="0">
                            <a:latin typeface="Cambria Math" panose="02040503050406030204" pitchFamily="18" charset="0"/>
                          </a:rPr>
                          <m:t>18</m:t>
                        </m:r>
                      </m:oMath>
                    </m:oMathPara>
                  </a14:m>
                  <a:endParaRPr lang="en-GB" dirty="0"/>
                </a:p>
              </p:txBody>
            </p:sp>
          </mc:Choice>
          <mc:Fallback xmlns="">
            <p:sp>
              <p:nvSpPr>
                <p:cNvPr id="9" name="TextBox 8">
                  <a:extLst>
                    <a:ext uri="{FF2B5EF4-FFF2-40B4-BE49-F238E27FC236}">
                      <a16:creationId xmlns:a16="http://schemas.microsoft.com/office/drawing/2014/main" id="{FDE8C62C-BCE7-A840-83E5-FAB962DFD655}"/>
                    </a:ext>
                  </a:extLst>
                </p:cNvPr>
                <p:cNvSpPr txBox="1">
                  <a:spLocks noRot="1" noChangeAspect="1" noMove="1" noResize="1" noEditPoints="1" noAdjustHandles="1" noChangeArrowheads="1" noChangeShapeType="1" noTextEdit="1"/>
                </p:cNvSpPr>
                <p:nvPr/>
              </p:nvSpPr>
              <p:spPr>
                <a:xfrm>
                  <a:off x="2870421" y="3896029"/>
                  <a:ext cx="494046" cy="369332"/>
                </a:xfrm>
                <a:prstGeom prst="rect">
                  <a:avLst/>
                </a:prstGeom>
                <a:blipFill>
                  <a:blip r:embed="rId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F458072C-37A7-56C8-4719-241A1F1EC6D5}"/>
                    </a:ext>
                  </a:extLst>
                </p:cNvPr>
                <p:cNvSpPr txBox="1"/>
                <p:nvPr/>
              </p:nvSpPr>
              <p:spPr>
                <a:xfrm>
                  <a:off x="4514696" y="2250940"/>
                  <a:ext cx="494046" cy="369332"/>
                </a:xfrm>
                <a:prstGeom prst="rect">
                  <a:avLst/>
                </a:prstGeom>
                <a:solidFill>
                  <a:schemeClr val="bg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i="1" dirty="0" smtClean="0">
                            <a:latin typeface="Cambria Math" panose="02040503050406030204" pitchFamily="18" charset="0"/>
                          </a:rPr>
                          <m:t>1</m:t>
                        </m:r>
                        <m:r>
                          <a:rPr lang="en-GB" b="0" i="1" dirty="0" smtClean="0">
                            <a:latin typeface="Cambria Math" panose="02040503050406030204" pitchFamily="18" charset="0"/>
                          </a:rPr>
                          <m:t>4</m:t>
                        </m:r>
                      </m:oMath>
                    </m:oMathPara>
                  </a14:m>
                  <a:endParaRPr lang="en-GB" dirty="0"/>
                </a:p>
              </p:txBody>
            </p:sp>
          </mc:Choice>
          <mc:Fallback xmlns="">
            <p:sp>
              <p:nvSpPr>
                <p:cNvPr id="11" name="TextBox 10">
                  <a:extLst>
                    <a:ext uri="{FF2B5EF4-FFF2-40B4-BE49-F238E27FC236}">
                      <a16:creationId xmlns:a16="http://schemas.microsoft.com/office/drawing/2014/main" id="{F458072C-37A7-56C8-4719-241A1F1EC6D5}"/>
                    </a:ext>
                  </a:extLst>
                </p:cNvPr>
                <p:cNvSpPr txBox="1">
                  <a:spLocks noRot="1" noChangeAspect="1" noMove="1" noResize="1" noEditPoints="1" noAdjustHandles="1" noChangeArrowheads="1" noChangeShapeType="1" noTextEdit="1"/>
                </p:cNvSpPr>
                <p:nvPr/>
              </p:nvSpPr>
              <p:spPr>
                <a:xfrm>
                  <a:off x="4514696" y="2250940"/>
                  <a:ext cx="494046" cy="369332"/>
                </a:xfrm>
                <a:prstGeom prst="rect">
                  <a:avLst/>
                </a:prstGeom>
                <a:blipFill>
                  <a:blip r:embed="rId4"/>
                  <a:stretch>
                    <a:fillRect/>
                  </a:stretch>
                </a:blipFill>
              </p:spPr>
              <p:txBody>
                <a:bodyPr/>
                <a:lstStyle/>
                <a:p>
                  <a:r>
                    <a:rPr lang="en-GB">
                      <a:noFill/>
                    </a:rPr>
                    <a:t> </a:t>
                  </a:r>
                </a:p>
              </p:txBody>
            </p:sp>
          </mc:Fallback>
        </mc:AlternateContent>
      </p:grpSp>
    </p:spTree>
    <p:extLst>
      <p:ext uri="{BB962C8B-B14F-4D97-AF65-F5344CB8AC3E}">
        <p14:creationId xmlns:p14="http://schemas.microsoft.com/office/powerpoint/2010/main" val="41397092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path" presetSubtype="0" accel="50000" decel="50000" fill="hold" nodeType="withEffect">
                                  <p:stCondLst>
                                    <p:cond delay="0"/>
                                  </p:stCondLst>
                                  <p:childTnLst>
                                    <p:animMotion origin="layout" path="M 4.16667E-7 -4.81481E-6 L -0.21432 -4.81481E-6 " pathEditMode="relative" rAng="0" ptsTypes="AA">
                                      <p:cBhvr>
                                        <p:cTn id="6" dur="2000" fill="hold"/>
                                        <p:tgtEl>
                                          <p:spTgt spid="18"/>
                                        </p:tgtEl>
                                        <p:attrNameLst>
                                          <p:attrName>ppt_x</p:attrName>
                                          <p:attrName>ppt_y</p:attrName>
                                        </p:attrNameLst>
                                      </p:cBhvr>
                                      <p:rCtr x="-10716"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D3458-6821-4B5B-39E9-49798F520B66}"/>
              </a:ext>
            </a:extLst>
          </p:cNvPr>
          <p:cNvSpPr>
            <a:spLocks noGrp="1"/>
          </p:cNvSpPr>
          <p:nvPr>
            <p:ph type="title"/>
          </p:nvPr>
        </p:nvSpPr>
        <p:spPr>
          <a:xfrm>
            <a:off x="838200" y="365125"/>
            <a:ext cx="10515600" cy="815975"/>
          </a:xfrm>
        </p:spPr>
        <p:txBody>
          <a:bodyPr/>
          <a:lstStyle/>
          <a:p>
            <a:pPr algn="ctr"/>
            <a:r>
              <a:rPr lang="en-GB" dirty="0">
                <a:latin typeface="Comic Sans MS" panose="030F0702030302020204" pitchFamily="66" charset="0"/>
              </a:rPr>
              <a:t>Puzzling Perimeter - 2</a:t>
            </a:r>
          </a:p>
        </p:txBody>
      </p:sp>
      <p:sp>
        <p:nvSpPr>
          <p:cNvPr id="3" name="Content Placeholder 2">
            <a:extLst>
              <a:ext uri="{FF2B5EF4-FFF2-40B4-BE49-F238E27FC236}">
                <a16:creationId xmlns:a16="http://schemas.microsoft.com/office/drawing/2014/main" id="{AF165B7F-1EE0-7AE3-4E4B-48C16F01B7DC}"/>
              </a:ext>
            </a:extLst>
          </p:cNvPr>
          <p:cNvSpPr>
            <a:spLocks noGrp="1"/>
          </p:cNvSpPr>
          <p:nvPr>
            <p:ph idx="1"/>
          </p:nvPr>
        </p:nvSpPr>
        <p:spPr>
          <a:xfrm>
            <a:off x="838200" y="1306301"/>
            <a:ext cx="9666766" cy="1003300"/>
          </a:xfrm>
        </p:spPr>
        <p:txBody>
          <a:bodyPr/>
          <a:lstStyle/>
          <a:p>
            <a:pPr marL="0" indent="0">
              <a:buNone/>
            </a:pPr>
            <a:r>
              <a:rPr lang="en-GB" dirty="0">
                <a:latin typeface="Comic Sans MS" panose="030F0702030302020204" pitchFamily="66" charset="0"/>
              </a:rPr>
              <a:t>Find the perimeter of the polygon, in which all sides are either vertical or horizontal.</a:t>
            </a:r>
          </a:p>
        </p:txBody>
      </p:sp>
      <p:grpSp>
        <p:nvGrpSpPr>
          <p:cNvPr id="18" name="Group 17">
            <a:extLst>
              <a:ext uri="{FF2B5EF4-FFF2-40B4-BE49-F238E27FC236}">
                <a16:creationId xmlns:a16="http://schemas.microsoft.com/office/drawing/2014/main" id="{3464FAF9-354B-05B5-2D00-871CBE2FC69F}"/>
              </a:ext>
            </a:extLst>
          </p:cNvPr>
          <p:cNvGrpSpPr/>
          <p:nvPr/>
        </p:nvGrpSpPr>
        <p:grpSpPr>
          <a:xfrm>
            <a:off x="2870421" y="2250940"/>
            <a:ext cx="5226663" cy="3159563"/>
            <a:chOff x="2870421" y="2250940"/>
            <a:chExt cx="5226663" cy="3159563"/>
          </a:xfrm>
        </p:grpSpPr>
        <p:grpSp>
          <p:nvGrpSpPr>
            <p:cNvPr id="8" name="Group 7">
              <a:extLst>
                <a:ext uri="{FF2B5EF4-FFF2-40B4-BE49-F238E27FC236}">
                  <a16:creationId xmlns:a16="http://schemas.microsoft.com/office/drawing/2014/main" id="{FF2DF4E7-A95F-0351-D040-84C92D0A13A5}"/>
                </a:ext>
              </a:extLst>
            </p:cNvPr>
            <p:cNvGrpSpPr/>
            <p:nvPr/>
          </p:nvGrpSpPr>
          <p:grpSpPr>
            <a:xfrm>
              <a:off x="3471082" y="2706616"/>
              <a:ext cx="4617493" cy="2702257"/>
              <a:chOff x="3471082" y="3557516"/>
              <a:chExt cx="4617493" cy="2702257"/>
            </a:xfrm>
          </p:grpSpPr>
          <p:sp>
            <p:nvSpPr>
              <p:cNvPr id="4" name="Rectangle 3">
                <a:extLst>
                  <a:ext uri="{FF2B5EF4-FFF2-40B4-BE49-F238E27FC236}">
                    <a16:creationId xmlns:a16="http://schemas.microsoft.com/office/drawing/2014/main" id="{6C8BC547-F182-D28E-9BBE-ED0EAF8F06FE}"/>
                  </a:ext>
                </a:extLst>
              </p:cNvPr>
              <p:cNvSpPr/>
              <p:nvPr/>
            </p:nvSpPr>
            <p:spPr>
              <a:xfrm>
                <a:off x="3471082" y="3562349"/>
                <a:ext cx="2581275" cy="600075"/>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4CEF12A8-8206-D36E-6661-E88C5FE3C1B8}"/>
                  </a:ext>
                </a:extLst>
              </p:cNvPr>
              <p:cNvSpPr/>
              <p:nvPr/>
            </p:nvSpPr>
            <p:spPr>
              <a:xfrm>
                <a:off x="3471082" y="3962594"/>
                <a:ext cx="1581151" cy="1373867"/>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Rectangle 5">
                <a:extLst>
                  <a:ext uri="{FF2B5EF4-FFF2-40B4-BE49-F238E27FC236}">
                    <a16:creationId xmlns:a16="http://schemas.microsoft.com/office/drawing/2014/main" id="{132465A2-0344-6C58-A7BC-D35605D299B3}"/>
                  </a:ext>
                </a:extLst>
              </p:cNvPr>
              <p:cNvSpPr/>
              <p:nvPr/>
            </p:nvSpPr>
            <p:spPr>
              <a:xfrm>
                <a:off x="3471082" y="5210175"/>
                <a:ext cx="4610100" cy="1047750"/>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Freeform: Shape 6">
                <a:extLst>
                  <a:ext uri="{FF2B5EF4-FFF2-40B4-BE49-F238E27FC236}">
                    <a16:creationId xmlns:a16="http://schemas.microsoft.com/office/drawing/2014/main" id="{7E86C185-B3B0-2219-9AB1-1FA1039C1E1A}"/>
                  </a:ext>
                </a:extLst>
              </p:cNvPr>
              <p:cNvSpPr/>
              <p:nvPr/>
            </p:nvSpPr>
            <p:spPr>
              <a:xfrm>
                <a:off x="3471082" y="3557516"/>
                <a:ext cx="4617493" cy="2702257"/>
              </a:xfrm>
              <a:custGeom>
                <a:avLst/>
                <a:gdLst>
                  <a:gd name="connsiteX0" fmla="*/ 0 w 4617493"/>
                  <a:gd name="connsiteY0" fmla="*/ 4550 h 2702257"/>
                  <a:gd name="connsiteX1" fmla="*/ 2593075 w 4617493"/>
                  <a:gd name="connsiteY1" fmla="*/ 0 h 2702257"/>
                  <a:gd name="connsiteX2" fmla="*/ 2593075 w 4617493"/>
                  <a:gd name="connsiteY2" fmla="*/ 605051 h 2702257"/>
                  <a:gd name="connsiteX3" fmla="*/ 1596789 w 4617493"/>
                  <a:gd name="connsiteY3" fmla="*/ 609600 h 2702257"/>
                  <a:gd name="connsiteX4" fmla="*/ 1596789 w 4617493"/>
                  <a:gd name="connsiteY4" fmla="*/ 1646830 h 2702257"/>
                  <a:gd name="connsiteX5" fmla="*/ 4617493 w 4617493"/>
                  <a:gd name="connsiteY5" fmla="*/ 1646830 h 2702257"/>
                  <a:gd name="connsiteX6" fmla="*/ 4617493 w 4617493"/>
                  <a:gd name="connsiteY6" fmla="*/ 2702257 h 2702257"/>
                  <a:gd name="connsiteX7" fmla="*/ 4550 w 4617493"/>
                  <a:gd name="connsiteY7" fmla="*/ 2702257 h 2702257"/>
                  <a:gd name="connsiteX8" fmla="*/ 0 w 4617493"/>
                  <a:gd name="connsiteY8" fmla="*/ 4550 h 2702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17493" h="2702257">
                    <a:moveTo>
                      <a:pt x="0" y="4550"/>
                    </a:moveTo>
                    <a:lnTo>
                      <a:pt x="2593075" y="0"/>
                    </a:lnTo>
                    <a:lnTo>
                      <a:pt x="2593075" y="605051"/>
                    </a:lnTo>
                    <a:lnTo>
                      <a:pt x="1596789" y="609600"/>
                    </a:lnTo>
                    <a:lnTo>
                      <a:pt x="1596789" y="1646830"/>
                    </a:lnTo>
                    <a:lnTo>
                      <a:pt x="4617493" y="1646830"/>
                    </a:lnTo>
                    <a:lnTo>
                      <a:pt x="4617493" y="2702257"/>
                    </a:lnTo>
                    <a:lnTo>
                      <a:pt x="4550" y="2702257"/>
                    </a:lnTo>
                    <a:cubicBezTo>
                      <a:pt x="3033" y="1803021"/>
                      <a:pt x="1517" y="903786"/>
                      <a:pt x="0" y="4550"/>
                    </a:cubicBezTo>
                    <a:close/>
                  </a:path>
                </a:pathLst>
              </a:custGeom>
              <a:noFill/>
              <a:ln w="285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cxnSp>
          <p:nvCxnSpPr>
            <p:cNvPr id="13" name="Straight Arrow Connector 12">
              <a:extLst>
                <a:ext uri="{FF2B5EF4-FFF2-40B4-BE49-F238E27FC236}">
                  <a16:creationId xmlns:a16="http://schemas.microsoft.com/office/drawing/2014/main" id="{DD783C26-83E9-5C6B-D095-47E729A310CC}"/>
                </a:ext>
              </a:extLst>
            </p:cNvPr>
            <p:cNvCxnSpPr/>
            <p:nvPr/>
          </p:nvCxnSpPr>
          <p:spPr>
            <a:xfrm>
              <a:off x="5068135" y="4080695"/>
              <a:ext cx="3028949" cy="0"/>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961F59AD-9BC6-2B01-EE8D-A3DB371D1FAD}"/>
                    </a:ext>
                  </a:extLst>
                </p:cNvPr>
                <p:cNvSpPr txBox="1"/>
                <p:nvPr/>
              </p:nvSpPr>
              <p:spPr>
                <a:xfrm>
                  <a:off x="6340458" y="3896029"/>
                  <a:ext cx="494046" cy="369332"/>
                </a:xfrm>
                <a:prstGeom prst="rect">
                  <a:avLst/>
                </a:prstGeom>
                <a:solidFill>
                  <a:schemeClr val="bg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i="1" dirty="0" smtClean="0">
                            <a:latin typeface="Cambria Math" panose="02040503050406030204" pitchFamily="18" charset="0"/>
                          </a:rPr>
                          <m:t>1</m:t>
                        </m:r>
                        <m:r>
                          <a:rPr lang="en-GB" b="0" i="1" dirty="0" smtClean="0">
                            <a:latin typeface="Cambria Math" panose="02040503050406030204" pitchFamily="18" charset="0"/>
                          </a:rPr>
                          <m:t>7</m:t>
                        </m:r>
                      </m:oMath>
                    </m:oMathPara>
                  </a14:m>
                  <a:endParaRPr lang="en-GB" dirty="0"/>
                </a:p>
              </p:txBody>
            </p:sp>
          </mc:Choice>
          <mc:Fallback xmlns="">
            <p:sp>
              <p:nvSpPr>
                <p:cNvPr id="10" name="TextBox 9">
                  <a:extLst>
                    <a:ext uri="{FF2B5EF4-FFF2-40B4-BE49-F238E27FC236}">
                      <a16:creationId xmlns:a16="http://schemas.microsoft.com/office/drawing/2014/main" id="{961F59AD-9BC6-2B01-EE8D-A3DB371D1FAD}"/>
                    </a:ext>
                  </a:extLst>
                </p:cNvPr>
                <p:cNvSpPr txBox="1">
                  <a:spLocks noRot="1" noChangeAspect="1" noMove="1" noResize="1" noEditPoints="1" noAdjustHandles="1" noChangeArrowheads="1" noChangeShapeType="1" noTextEdit="1"/>
                </p:cNvSpPr>
                <p:nvPr/>
              </p:nvSpPr>
              <p:spPr>
                <a:xfrm>
                  <a:off x="6340458" y="3896029"/>
                  <a:ext cx="494046" cy="369332"/>
                </a:xfrm>
                <a:prstGeom prst="rect">
                  <a:avLst/>
                </a:prstGeom>
                <a:blipFill>
                  <a:blip r:embed="rId2"/>
                  <a:stretch>
                    <a:fillRect/>
                  </a:stretch>
                </a:blipFill>
              </p:spPr>
              <p:txBody>
                <a:bodyPr/>
                <a:lstStyle/>
                <a:p>
                  <a:r>
                    <a:rPr lang="en-GB">
                      <a:noFill/>
                    </a:rPr>
                    <a:t> </a:t>
                  </a:r>
                </a:p>
              </p:txBody>
            </p:sp>
          </mc:Fallback>
        </mc:AlternateContent>
        <p:cxnSp>
          <p:nvCxnSpPr>
            <p:cNvPr id="14" name="Straight Arrow Connector 13">
              <a:extLst>
                <a:ext uri="{FF2B5EF4-FFF2-40B4-BE49-F238E27FC236}">
                  <a16:creationId xmlns:a16="http://schemas.microsoft.com/office/drawing/2014/main" id="{79CC9AD2-F84D-6F9C-472B-9560937A553E}"/>
                </a:ext>
              </a:extLst>
            </p:cNvPr>
            <p:cNvCxnSpPr>
              <a:cxnSpLocks/>
            </p:cNvCxnSpPr>
            <p:nvPr/>
          </p:nvCxnSpPr>
          <p:spPr>
            <a:xfrm>
              <a:off x="3116908" y="2706618"/>
              <a:ext cx="0" cy="2703885"/>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DA87945C-1F52-9654-D518-DB3F390B6C96}"/>
                </a:ext>
              </a:extLst>
            </p:cNvPr>
            <p:cNvCxnSpPr>
              <a:cxnSpLocks/>
            </p:cNvCxnSpPr>
            <p:nvPr/>
          </p:nvCxnSpPr>
          <p:spPr>
            <a:xfrm>
              <a:off x="3471082" y="2435606"/>
              <a:ext cx="2581275" cy="0"/>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FDE8C62C-BCE7-A840-83E5-FAB962DFD655}"/>
                    </a:ext>
                  </a:extLst>
                </p:cNvPr>
                <p:cNvSpPr txBox="1"/>
                <p:nvPr/>
              </p:nvSpPr>
              <p:spPr>
                <a:xfrm>
                  <a:off x="2870421" y="3896029"/>
                  <a:ext cx="494046" cy="369332"/>
                </a:xfrm>
                <a:prstGeom prst="rect">
                  <a:avLst/>
                </a:prstGeom>
                <a:solidFill>
                  <a:schemeClr val="bg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b="0" i="1" dirty="0" smtClean="0">
                            <a:latin typeface="Cambria Math" panose="02040503050406030204" pitchFamily="18" charset="0"/>
                          </a:rPr>
                          <m:t>19</m:t>
                        </m:r>
                      </m:oMath>
                    </m:oMathPara>
                  </a14:m>
                  <a:endParaRPr lang="en-GB" dirty="0"/>
                </a:p>
              </p:txBody>
            </p:sp>
          </mc:Choice>
          <mc:Fallback xmlns="">
            <p:sp>
              <p:nvSpPr>
                <p:cNvPr id="9" name="TextBox 8">
                  <a:extLst>
                    <a:ext uri="{FF2B5EF4-FFF2-40B4-BE49-F238E27FC236}">
                      <a16:creationId xmlns:a16="http://schemas.microsoft.com/office/drawing/2014/main" id="{FDE8C62C-BCE7-A840-83E5-FAB962DFD655}"/>
                    </a:ext>
                  </a:extLst>
                </p:cNvPr>
                <p:cNvSpPr txBox="1">
                  <a:spLocks noRot="1" noChangeAspect="1" noMove="1" noResize="1" noEditPoints="1" noAdjustHandles="1" noChangeArrowheads="1" noChangeShapeType="1" noTextEdit="1"/>
                </p:cNvSpPr>
                <p:nvPr/>
              </p:nvSpPr>
              <p:spPr>
                <a:xfrm>
                  <a:off x="2870421" y="3896029"/>
                  <a:ext cx="494046" cy="369332"/>
                </a:xfrm>
                <a:prstGeom prst="rect">
                  <a:avLst/>
                </a:prstGeom>
                <a:blipFill>
                  <a:blip r:embed="rId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F458072C-37A7-56C8-4719-241A1F1EC6D5}"/>
                    </a:ext>
                  </a:extLst>
                </p:cNvPr>
                <p:cNvSpPr txBox="1"/>
                <p:nvPr/>
              </p:nvSpPr>
              <p:spPr>
                <a:xfrm>
                  <a:off x="4514696" y="2250940"/>
                  <a:ext cx="494046" cy="369332"/>
                </a:xfrm>
                <a:prstGeom prst="rect">
                  <a:avLst/>
                </a:prstGeom>
                <a:solidFill>
                  <a:schemeClr val="bg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i="1" dirty="0" smtClean="0">
                            <a:latin typeface="Cambria Math" panose="02040503050406030204" pitchFamily="18" charset="0"/>
                          </a:rPr>
                          <m:t>1</m:t>
                        </m:r>
                        <m:r>
                          <a:rPr lang="en-GB" b="0" i="1" dirty="0" smtClean="0">
                            <a:latin typeface="Cambria Math" panose="02040503050406030204" pitchFamily="18" charset="0"/>
                          </a:rPr>
                          <m:t>0</m:t>
                        </m:r>
                      </m:oMath>
                    </m:oMathPara>
                  </a14:m>
                  <a:endParaRPr lang="en-GB" dirty="0"/>
                </a:p>
              </p:txBody>
            </p:sp>
          </mc:Choice>
          <mc:Fallback xmlns="">
            <p:sp>
              <p:nvSpPr>
                <p:cNvPr id="11" name="TextBox 10">
                  <a:extLst>
                    <a:ext uri="{FF2B5EF4-FFF2-40B4-BE49-F238E27FC236}">
                      <a16:creationId xmlns:a16="http://schemas.microsoft.com/office/drawing/2014/main" id="{F458072C-37A7-56C8-4719-241A1F1EC6D5}"/>
                    </a:ext>
                  </a:extLst>
                </p:cNvPr>
                <p:cNvSpPr txBox="1">
                  <a:spLocks noRot="1" noChangeAspect="1" noMove="1" noResize="1" noEditPoints="1" noAdjustHandles="1" noChangeArrowheads="1" noChangeShapeType="1" noTextEdit="1"/>
                </p:cNvSpPr>
                <p:nvPr/>
              </p:nvSpPr>
              <p:spPr>
                <a:xfrm>
                  <a:off x="4514696" y="2250940"/>
                  <a:ext cx="494046" cy="369332"/>
                </a:xfrm>
                <a:prstGeom prst="rect">
                  <a:avLst/>
                </a:prstGeom>
                <a:blipFill>
                  <a:blip r:embed="rId4"/>
                  <a:stretch>
                    <a:fillRect/>
                  </a:stretch>
                </a:blipFill>
              </p:spPr>
              <p:txBody>
                <a:bodyPr/>
                <a:lstStyle/>
                <a:p>
                  <a:r>
                    <a:rPr lang="en-GB">
                      <a:noFill/>
                    </a:rPr>
                    <a:t> </a:t>
                  </a:r>
                </a:p>
              </p:txBody>
            </p:sp>
          </mc:Fallback>
        </mc:AlternateContent>
      </p:grpSp>
      <p:sp>
        <p:nvSpPr>
          <p:cNvPr id="12" name="TextBox 12">
            <a:extLst>
              <a:ext uri="{FF2B5EF4-FFF2-40B4-BE49-F238E27FC236}">
                <a16:creationId xmlns:a16="http://schemas.microsoft.com/office/drawing/2014/main" id="{E805EF0B-926F-6C99-6B52-93017F9E9EE6}"/>
              </a:ext>
            </a:extLst>
          </p:cNvPr>
          <p:cNvSpPr txBox="1"/>
          <p:nvPr/>
        </p:nvSpPr>
        <p:spPr>
          <a:xfrm>
            <a:off x="10565768" y="373002"/>
            <a:ext cx="974947" cy="4001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000" dirty="0">
                <a:latin typeface="Bradley Hand ITC" panose="03070402050302030203" pitchFamily="66" charset="0"/>
              </a:rPr>
              <a:t>SIC_92</a:t>
            </a:r>
          </a:p>
        </p:txBody>
      </p:sp>
      <p:sp>
        <p:nvSpPr>
          <p:cNvPr id="16" name="TextBox 15">
            <a:extLst>
              <a:ext uri="{FF2B5EF4-FFF2-40B4-BE49-F238E27FC236}">
                <a16:creationId xmlns:a16="http://schemas.microsoft.com/office/drawing/2014/main" id="{2F5A69A0-348F-3190-760E-A5E5CFD58F17}"/>
              </a:ext>
            </a:extLst>
          </p:cNvPr>
          <p:cNvSpPr txBox="1"/>
          <p:nvPr/>
        </p:nvSpPr>
        <p:spPr>
          <a:xfrm>
            <a:off x="9132189" y="2341315"/>
            <a:ext cx="2059282" cy="369332"/>
          </a:xfrm>
          <a:prstGeom prst="rect">
            <a:avLst/>
          </a:prstGeom>
          <a:noFill/>
        </p:spPr>
        <p:txBody>
          <a:bodyPr wrap="none" rtlCol="0">
            <a:spAutoFit/>
          </a:bodyPr>
          <a:lstStyle/>
          <a:p>
            <a:r>
              <a:rPr lang="en-GB" dirty="0"/>
              <a:t>(not drawn to scale)</a:t>
            </a:r>
          </a:p>
        </p:txBody>
      </p:sp>
    </p:spTree>
    <p:extLst>
      <p:ext uri="{BB962C8B-B14F-4D97-AF65-F5344CB8AC3E}">
        <p14:creationId xmlns:p14="http://schemas.microsoft.com/office/powerpoint/2010/main" val="40683680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D3458-6821-4B5B-39E9-49798F520B66}"/>
              </a:ext>
            </a:extLst>
          </p:cNvPr>
          <p:cNvSpPr>
            <a:spLocks noGrp="1"/>
          </p:cNvSpPr>
          <p:nvPr>
            <p:ph type="title"/>
          </p:nvPr>
        </p:nvSpPr>
        <p:spPr>
          <a:xfrm>
            <a:off x="838200" y="365125"/>
            <a:ext cx="10515600" cy="815975"/>
          </a:xfrm>
        </p:spPr>
        <p:txBody>
          <a:bodyPr/>
          <a:lstStyle/>
          <a:p>
            <a:pPr algn="ctr"/>
            <a:r>
              <a:rPr lang="en-GB" dirty="0">
                <a:latin typeface="Comic Sans MS" panose="030F0702030302020204" pitchFamily="66" charset="0"/>
              </a:rPr>
              <a:t>Puzzling Perimeter - 2</a:t>
            </a:r>
          </a:p>
        </p:txBody>
      </p:sp>
      <p:sp>
        <p:nvSpPr>
          <p:cNvPr id="3" name="Content Placeholder 2">
            <a:extLst>
              <a:ext uri="{FF2B5EF4-FFF2-40B4-BE49-F238E27FC236}">
                <a16:creationId xmlns:a16="http://schemas.microsoft.com/office/drawing/2014/main" id="{AF165B7F-1EE0-7AE3-4E4B-48C16F01B7DC}"/>
              </a:ext>
            </a:extLst>
          </p:cNvPr>
          <p:cNvSpPr>
            <a:spLocks noGrp="1"/>
          </p:cNvSpPr>
          <p:nvPr>
            <p:ph idx="1"/>
          </p:nvPr>
        </p:nvSpPr>
        <p:spPr>
          <a:xfrm>
            <a:off x="838200" y="1306301"/>
            <a:ext cx="9666766" cy="1003300"/>
          </a:xfrm>
        </p:spPr>
        <p:txBody>
          <a:bodyPr/>
          <a:lstStyle/>
          <a:p>
            <a:pPr marL="0" indent="0">
              <a:buNone/>
            </a:pPr>
            <a:r>
              <a:rPr lang="en-GB" dirty="0">
                <a:latin typeface="Comic Sans MS" panose="030F0702030302020204" pitchFamily="66" charset="0"/>
              </a:rPr>
              <a:t>Find the perimeter of the polygon, in which all sides are either vertical or horizontal.</a:t>
            </a:r>
          </a:p>
        </p:txBody>
      </p:sp>
      <p:grpSp>
        <p:nvGrpSpPr>
          <p:cNvPr id="18" name="Group 17">
            <a:extLst>
              <a:ext uri="{FF2B5EF4-FFF2-40B4-BE49-F238E27FC236}">
                <a16:creationId xmlns:a16="http://schemas.microsoft.com/office/drawing/2014/main" id="{3464FAF9-354B-05B5-2D00-871CBE2FC69F}"/>
              </a:ext>
            </a:extLst>
          </p:cNvPr>
          <p:cNvGrpSpPr/>
          <p:nvPr/>
        </p:nvGrpSpPr>
        <p:grpSpPr>
          <a:xfrm>
            <a:off x="2870421" y="2250940"/>
            <a:ext cx="5226663" cy="3159563"/>
            <a:chOff x="2870421" y="2250940"/>
            <a:chExt cx="5226663" cy="3159563"/>
          </a:xfrm>
        </p:grpSpPr>
        <p:grpSp>
          <p:nvGrpSpPr>
            <p:cNvPr id="8" name="Group 7">
              <a:extLst>
                <a:ext uri="{FF2B5EF4-FFF2-40B4-BE49-F238E27FC236}">
                  <a16:creationId xmlns:a16="http://schemas.microsoft.com/office/drawing/2014/main" id="{FF2DF4E7-A95F-0351-D040-84C92D0A13A5}"/>
                </a:ext>
              </a:extLst>
            </p:cNvPr>
            <p:cNvGrpSpPr/>
            <p:nvPr/>
          </p:nvGrpSpPr>
          <p:grpSpPr>
            <a:xfrm>
              <a:off x="3471082" y="2706616"/>
              <a:ext cx="4617493" cy="2702257"/>
              <a:chOff x="3471082" y="3557516"/>
              <a:chExt cx="4617493" cy="2702257"/>
            </a:xfrm>
          </p:grpSpPr>
          <p:sp>
            <p:nvSpPr>
              <p:cNvPr id="4" name="Rectangle 3">
                <a:extLst>
                  <a:ext uri="{FF2B5EF4-FFF2-40B4-BE49-F238E27FC236}">
                    <a16:creationId xmlns:a16="http://schemas.microsoft.com/office/drawing/2014/main" id="{6C8BC547-F182-D28E-9BBE-ED0EAF8F06FE}"/>
                  </a:ext>
                </a:extLst>
              </p:cNvPr>
              <p:cNvSpPr/>
              <p:nvPr/>
            </p:nvSpPr>
            <p:spPr>
              <a:xfrm>
                <a:off x="3471082" y="3562349"/>
                <a:ext cx="2581275" cy="600075"/>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4CEF12A8-8206-D36E-6661-E88C5FE3C1B8}"/>
                  </a:ext>
                </a:extLst>
              </p:cNvPr>
              <p:cNvSpPr/>
              <p:nvPr/>
            </p:nvSpPr>
            <p:spPr>
              <a:xfrm>
                <a:off x="3471082" y="3962594"/>
                <a:ext cx="1581151" cy="1373867"/>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Rectangle 5">
                <a:extLst>
                  <a:ext uri="{FF2B5EF4-FFF2-40B4-BE49-F238E27FC236}">
                    <a16:creationId xmlns:a16="http://schemas.microsoft.com/office/drawing/2014/main" id="{132465A2-0344-6C58-A7BC-D35605D299B3}"/>
                  </a:ext>
                </a:extLst>
              </p:cNvPr>
              <p:cNvSpPr/>
              <p:nvPr/>
            </p:nvSpPr>
            <p:spPr>
              <a:xfrm>
                <a:off x="3471082" y="5210175"/>
                <a:ext cx="4610100" cy="1047750"/>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Freeform: Shape 6">
                <a:extLst>
                  <a:ext uri="{FF2B5EF4-FFF2-40B4-BE49-F238E27FC236}">
                    <a16:creationId xmlns:a16="http://schemas.microsoft.com/office/drawing/2014/main" id="{7E86C185-B3B0-2219-9AB1-1FA1039C1E1A}"/>
                  </a:ext>
                </a:extLst>
              </p:cNvPr>
              <p:cNvSpPr/>
              <p:nvPr/>
            </p:nvSpPr>
            <p:spPr>
              <a:xfrm>
                <a:off x="3471082" y="3557516"/>
                <a:ext cx="4617493" cy="2702257"/>
              </a:xfrm>
              <a:custGeom>
                <a:avLst/>
                <a:gdLst>
                  <a:gd name="connsiteX0" fmla="*/ 0 w 4617493"/>
                  <a:gd name="connsiteY0" fmla="*/ 4550 h 2702257"/>
                  <a:gd name="connsiteX1" fmla="*/ 2593075 w 4617493"/>
                  <a:gd name="connsiteY1" fmla="*/ 0 h 2702257"/>
                  <a:gd name="connsiteX2" fmla="*/ 2593075 w 4617493"/>
                  <a:gd name="connsiteY2" fmla="*/ 605051 h 2702257"/>
                  <a:gd name="connsiteX3" fmla="*/ 1596789 w 4617493"/>
                  <a:gd name="connsiteY3" fmla="*/ 609600 h 2702257"/>
                  <a:gd name="connsiteX4" fmla="*/ 1596789 w 4617493"/>
                  <a:gd name="connsiteY4" fmla="*/ 1646830 h 2702257"/>
                  <a:gd name="connsiteX5" fmla="*/ 4617493 w 4617493"/>
                  <a:gd name="connsiteY5" fmla="*/ 1646830 h 2702257"/>
                  <a:gd name="connsiteX6" fmla="*/ 4617493 w 4617493"/>
                  <a:gd name="connsiteY6" fmla="*/ 2702257 h 2702257"/>
                  <a:gd name="connsiteX7" fmla="*/ 4550 w 4617493"/>
                  <a:gd name="connsiteY7" fmla="*/ 2702257 h 2702257"/>
                  <a:gd name="connsiteX8" fmla="*/ 0 w 4617493"/>
                  <a:gd name="connsiteY8" fmla="*/ 4550 h 2702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17493" h="2702257">
                    <a:moveTo>
                      <a:pt x="0" y="4550"/>
                    </a:moveTo>
                    <a:lnTo>
                      <a:pt x="2593075" y="0"/>
                    </a:lnTo>
                    <a:lnTo>
                      <a:pt x="2593075" y="605051"/>
                    </a:lnTo>
                    <a:lnTo>
                      <a:pt x="1596789" y="609600"/>
                    </a:lnTo>
                    <a:lnTo>
                      <a:pt x="1596789" y="1646830"/>
                    </a:lnTo>
                    <a:lnTo>
                      <a:pt x="4617493" y="1646830"/>
                    </a:lnTo>
                    <a:lnTo>
                      <a:pt x="4617493" y="2702257"/>
                    </a:lnTo>
                    <a:lnTo>
                      <a:pt x="4550" y="2702257"/>
                    </a:lnTo>
                    <a:cubicBezTo>
                      <a:pt x="3033" y="1803021"/>
                      <a:pt x="1517" y="903786"/>
                      <a:pt x="0" y="4550"/>
                    </a:cubicBezTo>
                    <a:close/>
                  </a:path>
                </a:pathLst>
              </a:custGeom>
              <a:noFill/>
              <a:ln w="285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cxnSp>
          <p:nvCxnSpPr>
            <p:cNvPr id="13" name="Straight Arrow Connector 12">
              <a:extLst>
                <a:ext uri="{FF2B5EF4-FFF2-40B4-BE49-F238E27FC236}">
                  <a16:creationId xmlns:a16="http://schemas.microsoft.com/office/drawing/2014/main" id="{DD783C26-83E9-5C6B-D095-47E729A310CC}"/>
                </a:ext>
              </a:extLst>
            </p:cNvPr>
            <p:cNvCxnSpPr/>
            <p:nvPr/>
          </p:nvCxnSpPr>
          <p:spPr>
            <a:xfrm>
              <a:off x="5068135" y="4080695"/>
              <a:ext cx="3028949" cy="0"/>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961F59AD-9BC6-2B01-EE8D-A3DB371D1FAD}"/>
                    </a:ext>
                  </a:extLst>
                </p:cNvPr>
                <p:cNvSpPr txBox="1"/>
                <p:nvPr/>
              </p:nvSpPr>
              <p:spPr>
                <a:xfrm>
                  <a:off x="6340458" y="3896029"/>
                  <a:ext cx="494046" cy="369332"/>
                </a:xfrm>
                <a:prstGeom prst="rect">
                  <a:avLst/>
                </a:prstGeom>
                <a:solidFill>
                  <a:schemeClr val="bg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i="1" dirty="0" smtClean="0">
                            <a:latin typeface="Cambria Math" panose="02040503050406030204" pitchFamily="18" charset="0"/>
                          </a:rPr>
                          <m:t>1</m:t>
                        </m:r>
                        <m:r>
                          <a:rPr lang="en-GB" b="0" i="1" dirty="0" smtClean="0">
                            <a:latin typeface="Cambria Math" panose="02040503050406030204" pitchFamily="18" charset="0"/>
                          </a:rPr>
                          <m:t>6</m:t>
                        </m:r>
                      </m:oMath>
                    </m:oMathPara>
                  </a14:m>
                  <a:endParaRPr lang="en-GB" dirty="0"/>
                </a:p>
              </p:txBody>
            </p:sp>
          </mc:Choice>
          <mc:Fallback xmlns="">
            <p:sp>
              <p:nvSpPr>
                <p:cNvPr id="10" name="TextBox 9">
                  <a:extLst>
                    <a:ext uri="{FF2B5EF4-FFF2-40B4-BE49-F238E27FC236}">
                      <a16:creationId xmlns:a16="http://schemas.microsoft.com/office/drawing/2014/main" id="{961F59AD-9BC6-2B01-EE8D-A3DB371D1FAD}"/>
                    </a:ext>
                  </a:extLst>
                </p:cNvPr>
                <p:cNvSpPr txBox="1">
                  <a:spLocks noRot="1" noChangeAspect="1" noMove="1" noResize="1" noEditPoints="1" noAdjustHandles="1" noChangeArrowheads="1" noChangeShapeType="1" noTextEdit="1"/>
                </p:cNvSpPr>
                <p:nvPr/>
              </p:nvSpPr>
              <p:spPr>
                <a:xfrm>
                  <a:off x="6340458" y="3896029"/>
                  <a:ext cx="494046" cy="369332"/>
                </a:xfrm>
                <a:prstGeom prst="rect">
                  <a:avLst/>
                </a:prstGeom>
                <a:blipFill>
                  <a:blip r:embed="rId2"/>
                  <a:stretch>
                    <a:fillRect/>
                  </a:stretch>
                </a:blipFill>
              </p:spPr>
              <p:txBody>
                <a:bodyPr/>
                <a:lstStyle/>
                <a:p>
                  <a:r>
                    <a:rPr lang="en-GB">
                      <a:noFill/>
                    </a:rPr>
                    <a:t> </a:t>
                  </a:r>
                </a:p>
              </p:txBody>
            </p:sp>
          </mc:Fallback>
        </mc:AlternateContent>
        <p:cxnSp>
          <p:nvCxnSpPr>
            <p:cNvPr id="14" name="Straight Arrow Connector 13">
              <a:extLst>
                <a:ext uri="{FF2B5EF4-FFF2-40B4-BE49-F238E27FC236}">
                  <a16:creationId xmlns:a16="http://schemas.microsoft.com/office/drawing/2014/main" id="{79CC9AD2-F84D-6F9C-472B-9560937A553E}"/>
                </a:ext>
              </a:extLst>
            </p:cNvPr>
            <p:cNvCxnSpPr>
              <a:cxnSpLocks/>
            </p:cNvCxnSpPr>
            <p:nvPr/>
          </p:nvCxnSpPr>
          <p:spPr>
            <a:xfrm>
              <a:off x="3116908" y="2706618"/>
              <a:ext cx="0" cy="2703885"/>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DA87945C-1F52-9654-D518-DB3F390B6C96}"/>
                </a:ext>
              </a:extLst>
            </p:cNvPr>
            <p:cNvCxnSpPr>
              <a:cxnSpLocks/>
            </p:cNvCxnSpPr>
            <p:nvPr/>
          </p:nvCxnSpPr>
          <p:spPr>
            <a:xfrm>
              <a:off x="3471082" y="2435606"/>
              <a:ext cx="2581275" cy="0"/>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FDE8C62C-BCE7-A840-83E5-FAB962DFD655}"/>
                    </a:ext>
                  </a:extLst>
                </p:cNvPr>
                <p:cNvSpPr txBox="1"/>
                <p:nvPr/>
              </p:nvSpPr>
              <p:spPr>
                <a:xfrm>
                  <a:off x="2870421" y="3896029"/>
                  <a:ext cx="494046" cy="369332"/>
                </a:xfrm>
                <a:prstGeom prst="rect">
                  <a:avLst/>
                </a:prstGeom>
                <a:solidFill>
                  <a:schemeClr val="bg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b="0" i="1" dirty="0" smtClean="0">
                            <a:latin typeface="Cambria Math" panose="02040503050406030204" pitchFamily="18" charset="0"/>
                          </a:rPr>
                          <m:t>19</m:t>
                        </m:r>
                      </m:oMath>
                    </m:oMathPara>
                  </a14:m>
                  <a:endParaRPr lang="en-GB" dirty="0"/>
                </a:p>
              </p:txBody>
            </p:sp>
          </mc:Choice>
          <mc:Fallback xmlns="">
            <p:sp>
              <p:nvSpPr>
                <p:cNvPr id="9" name="TextBox 8">
                  <a:extLst>
                    <a:ext uri="{FF2B5EF4-FFF2-40B4-BE49-F238E27FC236}">
                      <a16:creationId xmlns:a16="http://schemas.microsoft.com/office/drawing/2014/main" id="{FDE8C62C-BCE7-A840-83E5-FAB962DFD655}"/>
                    </a:ext>
                  </a:extLst>
                </p:cNvPr>
                <p:cNvSpPr txBox="1">
                  <a:spLocks noRot="1" noChangeAspect="1" noMove="1" noResize="1" noEditPoints="1" noAdjustHandles="1" noChangeArrowheads="1" noChangeShapeType="1" noTextEdit="1"/>
                </p:cNvSpPr>
                <p:nvPr/>
              </p:nvSpPr>
              <p:spPr>
                <a:xfrm>
                  <a:off x="2870421" y="3896029"/>
                  <a:ext cx="494046" cy="369332"/>
                </a:xfrm>
                <a:prstGeom prst="rect">
                  <a:avLst/>
                </a:prstGeom>
                <a:blipFill>
                  <a:blip r:embed="rId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F458072C-37A7-56C8-4719-241A1F1EC6D5}"/>
                    </a:ext>
                  </a:extLst>
                </p:cNvPr>
                <p:cNvSpPr txBox="1"/>
                <p:nvPr/>
              </p:nvSpPr>
              <p:spPr>
                <a:xfrm>
                  <a:off x="4514696" y="2250940"/>
                  <a:ext cx="494046" cy="369332"/>
                </a:xfrm>
                <a:prstGeom prst="rect">
                  <a:avLst/>
                </a:prstGeom>
                <a:solidFill>
                  <a:schemeClr val="bg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i="1" dirty="0" smtClean="0">
                            <a:latin typeface="Cambria Math" panose="02040503050406030204" pitchFamily="18" charset="0"/>
                          </a:rPr>
                          <m:t>1</m:t>
                        </m:r>
                        <m:r>
                          <a:rPr lang="en-GB" b="0" i="1" dirty="0" smtClean="0">
                            <a:latin typeface="Cambria Math" panose="02040503050406030204" pitchFamily="18" charset="0"/>
                          </a:rPr>
                          <m:t>1</m:t>
                        </m:r>
                      </m:oMath>
                    </m:oMathPara>
                  </a14:m>
                  <a:endParaRPr lang="en-GB" dirty="0"/>
                </a:p>
              </p:txBody>
            </p:sp>
          </mc:Choice>
          <mc:Fallback xmlns="">
            <p:sp>
              <p:nvSpPr>
                <p:cNvPr id="11" name="TextBox 10">
                  <a:extLst>
                    <a:ext uri="{FF2B5EF4-FFF2-40B4-BE49-F238E27FC236}">
                      <a16:creationId xmlns:a16="http://schemas.microsoft.com/office/drawing/2014/main" id="{F458072C-37A7-56C8-4719-241A1F1EC6D5}"/>
                    </a:ext>
                  </a:extLst>
                </p:cNvPr>
                <p:cNvSpPr txBox="1">
                  <a:spLocks noRot="1" noChangeAspect="1" noMove="1" noResize="1" noEditPoints="1" noAdjustHandles="1" noChangeArrowheads="1" noChangeShapeType="1" noTextEdit="1"/>
                </p:cNvSpPr>
                <p:nvPr/>
              </p:nvSpPr>
              <p:spPr>
                <a:xfrm>
                  <a:off x="4514696" y="2250940"/>
                  <a:ext cx="494046" cy="369332"/>
                </a:xfrm>
                <a:prstGeom prst="rect">
                  <a:avLst/>
                </a:prstGeom>
                <a:blipFill>
                  <a:blip r:embed="rId4"/>
                  <a:stretch>
                    <a:fillRect/>
                  </a:stretch>
                </a:blipFill>
              </p:spPr>
              <p:txBody>
                <a:bodyPr/>
                <a:lstStyle/>
                <a:p>
                  <a:r>
                    <a:rPr lang="en-GB">
                      <a:noFill/>
                    </a:rPr>
                    <a:t> </a:t>
                  </a:r>
                </a:p>
              </p:txBody>
            </p:sp>
          </mc:Fallback>
        </mc:AlternateContent>
      </p:grpSp>
      <p:sp>
        <p:nvSpPr>
          <p:cNvPr id="12" name="TextBox 12">
            <a:extLst>
              <a:ext uri="{FF2B5EF4-FFF2-40B4-BE49-F238E27FC236}">
                <a16:creationId xmlns:a16="http://schemas.microsoft.com/office/drawing/2014/main" id="{E805EF0B-926F-6C99-6B52-93017F9E9EE6}"/>
              </a:ext>
            </a:extLst>
          </p:cNvPr>
          <p:cNvSpPr txBox="1"/>
          <p:nvPr/>
        </p:nvSpPr>
        <p:spPr>
          <a:xfrm>
            <a:off x="10565768" y="373002"/>
            <a:ext cx="974947" cy="4001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000" dirty="0">
                <a:latin typeface="Bradley Hand ITC" panose="03070402050302030203" pitchFamily="66" charset="0"/>
              </a:rPr>
              <a:t>SIC_92</a:t>
            </a:r>
          </a:p>
        </p:txBody>
      </p:sp>
      <p:sp>
        <p:nvSpPr>
          <p:cNvPr id="16" name="TextBox 15">
            <a:extLst>
              <a:ext uri="{FF2B5EF4-FFF2-40B4-BE49-F238E27FC236}">
                <a16:creationId xmlns:a16="http://schemas.microsoft.com/office/drawing/2014/main" id="{2F5A69A0-348F-3190-760E-A5E5CFD58F17}"/>
              </a:ext>
            </a:extLst>
          </p:cNvPr>
          <p:cNvSpPr txBox="1"/>
          <p:nvPr/>
        </p:nvSpPr>
        <p:spPr>
          <a:xfrm>
            <a:off x="9132189" y="2341315"/>
            <a:ext cx="2059282" cy="369332"/>
          </a:xfrm>
          <a:prstGeom prst="rect">
            <a:avLst/>
          </a:prstGeom>
          <a:noFill/>
        </p:spPr>
        <p:txBody>
          <a:bodyPr wrap="none" rtlCol="0">
            <a:spAutoFit/>
          </a:bodyPr>
          <a:lstStyle/>
          <a:p>
            <a:r>
              <a:rPr lang="en-GB" dirty="0"/>
              <a:t>(not drawn to scale)</a:t>
            </a:r>
          </a:p>
        </p:txBody>
      </p:sp>
    </p:spTree>
    <p:extLst>
      <p:ext uri="{BB962C8B-B14F-4D97-AF65-F5344CB8AC3E}">
        <p14:creationId xmlns:p14="http://schemas.microsoft.com/office/powerpoint/2010/main" val="37844629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D3458-6821-4B5B-39E9-49798F520B66}"/>
              </a:ext>
            </a:extLst>
          </p:cNvPr>
          <p:cNvSpPr>
            <a:spLocks noGrp="1"/>
          </p:cNvSpPr>
          <p:nvPr>
            <p:ph type="title"/>
          </p:nvPr>
        </p:nvSpPr>
        <p:spPr>
          <a:xfrm>
            <a:off x="838200" y="365125"/>
            <a:ext cx="10515600" cy="815975"/>
          </a:xfrm>
        </p:spPr>
        <p:txBody>
          <a:bodyPr/>
          <a:lstStyle/>
          <a:p>
            <a:pPr algn="ctr"/>
            <a:r>
              <a:rPr lang="en-GB" dirty="0">
                <a:latin typeface="Comic Sans MS" panose="030F0702030302020204" pitchFamily="66" charset="0"/>
              </a:rPr>
              <a:t>Puzzling Perimeter - 2</a:t>
            </a:r>
          </a:p>
        </p:txBody>
      </p:sp>
      <p:sp>
        <p:nvSpPr>
          <p:cNvPr id="3" name="Content Placeholder 2">
            <a:extLst>
              <a:ext uri="{FF2B5EF4-FFF2-40B4-BE49-F238E27FC236}">
                <a16:creationId xmlns:a16="http://schemas.microsoft.com/office/drawing/2014/main" id="{AF165B7F-1EE0-7AE3-4E4B-48C16F01B7DC}"/>
              </a:ext>
            </a:extLst>
          </p:cNvPr>
          <p:cNvSpPr>
            <a:spLocks noGrp="1"/>
          </p:cNvSpPr>
          <p:nvPr>
            <p:ph idx="1"/>
          </p:nvPr>
        </p:nvSpPr>
        <p:spPr>
          <a:xfrm>
            <a:off x="838200" y="1306301"/>
            <a:ext cx="9666766" cy="1003300"/>
          </a:xfrm>
        </p:spPr>
        <p:txBody>
          <a:bodyPr/>
          <a:lstStyle/>
          <a:p>
            <a:pPr marL="0" indent="0">
              <a:buNone/>
            </a:pPr>
            <a:r>
              <a:rPr lang="en-GB" dirty="0">
                <a:latin typeface="Comic Sans MS" panose="030F0702030302020204" pitchFamily="66" charset="0"/>
              </a:rPr>
              <a:t>Find the perimeter of the polygon, in which all sides are either vertical or horizontal.</a:t>
            </a:r>
          </a:p>
        </p:txBody>
      </p:sp>
      <p:grpSp>
        <p:nvGrpSpPr>
          <p:cNvPr id="18" name="Group 17">
            <a:extLst>
              <a:ext uri="{FF2B5EF4-FFF2-40B4-BE49-F238E27FC236}">
                <a16:creationId xmlns:a16="http://schemas.microsoft.com/office/drawing/2014/main" id="{3464FAF9-354B-05B5-2D00-871CBE2FC69F}"/>
              </a:ext>
            </a:extLst>
          </p:cNvPr>
          <p:cNvGrpSpPr/>
          <p:nvPr/>
        </p:nvGrpSpPr>
        <p:grpSpPr>
          <a:xfrm>
            <a:off x="2870421" y="2250940"/>
            <a:ext cx="5226663" cy="3159563"/>
            <a:chOff x="2870421" y="2250940"/>
            <a:chExt cx="5226663" cy="3159563"/>
          </a:xfrm>
        </p:grpSpPr>
        <p:grpSp>
          <p:nvGrpSpPr>
            <p:cNvPr id="8" name="Group 7">
              <a:extLst>
                <a:ext uri="{FF2B5EF4-FFF2-40B4-BE49-F238E27FC236}">
                  <a16:creationId xmlns:a16="http://schemas.microsoft.com/office/drawing/2014/main" id="{FF2DF4E7-A95F-0351-D040-84C92D0A13A5}"/>
                </a:ext>
              </a:extLst>
            </p:cNvPr>
            <p:cNvGrpSpPr/>
            <p:nvPr/>
          </p:nvGrpSpPr>
          <p:grpSpPr>
            <a:xfrm>
              <a:off x="3471082" y="2706616"/>
              <a:ext cx="4617493" cy="2702257"/>
              <a:chOff x="3471082" y="3557516"/>
              <a:chExt cx="4617493" cy="2702257"/>
            </a:xfrm>
          </p:grpSpPr>
          <p:sp>
            <p:nvSpPr>
              <p:cNvPr id="4" name="Rectangle 3">
                <a:extLst>
                  <a:ext uri="{FF2B5EF4-FFF2-40B4-BE49-F238E27FC236}">
                    <a16:creationId xmlns:a16="http://schemas.microsoft.com/office/drawing/2014/main" id="{6C8BC547-F182-D28E-9BBE-ED0EAF8F06FE}"/>
                  </a:ext>
                </a:extLst>
              </p:cNvPr>
              <p:cNvSpPr/>
              <p:nvPr/>
            </p:nvSpPr>
            <p:spPr>
              <a:xfrm>
                <a:off x="3471082" y="3562349"/>
                <a:ext cx="2581275" cy="600075"/>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4CEF12A8-8206-D36E-6661-E88C5FE3C1B8}"/>
                  </a:ext>
                </a:extLst>
              </p:cNvPr>
              <p:cNvSpPr/>
              <p:nvPr/>
            </p:nvSpPr>
            <p:spPr>
              <a:xfrm>
                <a:off x="3471082" y="3962594"/>
                <a:ext cx="1581151" cy="1373867"/>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Rectangle 5">
                <a:extLst>
                  <a:ext uri="{FF2B5EF4-FFF2-40B4-BE49-F238E27FC236}">
                    <a16:creationId xmlns:a16="http://schemas.microsoft.com/office/drawing/2014/main" id="{132465A2-0344-6C58-A7BC-D35605D299B3}"/>
                  </a:ext>
                </a:extLst>
              </p:cNvPr>
              <p:cNvSpPr/>
              <p:nvPr/>
            </p:nvSpPr>
            <p:spPr>
              <a:xfrm>
                <a:off x="3471082" y="5210175"/>
                <a:ext cx="4610100" cy="1047750"/>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Freeform: Shape 6">
                <a:extLst>
                  <a:ext uri="{FF2B5EF4-FFF2-40B4-BE49-F238E27FC236}">
                    <a16:creationId xmlns:a16="http://schemas.microsoft.com/office/drawing/2014/main" id="{7E86C185-B3B0-2219-9AB1-1FA1039C1E1A}"/>
                  </a:ext>
                </a:extLst>
              </p:cNvPr>
              <p:cNvSpPr/>
              <p:nvPr/>
            </p:nvSpPr>
            <p:spPr>
              <a:xfrm>
                <a:off x="3471082" y="3557516"/>
                <a:ext cx="4617493" cy="2702257"/>
              </a:xfrm>
              <a:custGeom>
                <a:avLst/>
                <a:gdLst>
                  <a:gd name="connsiteX0" fmla="*/ 0 w 4617493"/>
                  <a:gd name="connsiteY0" fmla="*/ 4550 h 2702257"/>
                  <a:gd name="connsiteX1" fmla="*/ 2593075 w 4617493"/>
                  <a:gd name="connsiteY1" fmla="*/ 0 h 2702257"/>
                  <a:gd name="connsiteX2" fmla="*/ 2593075 w 4617493"/>
                  <a:gd name="connsiteY2" fmla="*/ 605051 h 2702257"/>
                  <a:gd name="connsiteX3" fmla="*/ 1596789 w 4617493"/>
                  <a:gd name="connsiteY3" fmla="*/ 609600 h 2702257"/>
                  <a:gd name="connsiteX4" fmla="*/ 1596789 w 4617493"/>
                  <a:gd name="connsiteY4" fmla="*/ 1646830 h 2702257"/>
                  <a:gd name="connsiteX5" fmla="*/ 4617493 w 4617493"/>
                  <a:gd name="connsiteY5" fmla="*/ 1646830 h 2702257"/>
                  <a:gd name="connsiteX6" fmla="*/ 4617493 w 4617493"/>
                  <a:gd name="connsiteY6" fmla="*/ 2702257 h 2702257"/>
                  <a:gd name="connsiteX7" fmla="*/ 4550 w 4617493"/>
                  <a:gd name="connsiteY7" fmla="*/ 2702257 h 2702257"/>
                  <a:gd name="connsiteX8" fmla="*/ 0 w 4617493"/>
                  <a:gd name="connsiteY8" fmla="*/ 4550 h 2702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17493" h="2702257">
                    <a:moveTo>
                      <a:pt x="0" y="4550"/>
                    </a:moveTo>
                    <a:lnTo>
                      <a:pt x="2593075" y="0"/>
                    </a:lnTo>
                    <a:lnTo>
                      <a:pt x="2593075" y="605051"/>
                    </a:lnTo>
                    <a:lnTo>
                      <a:pt x="1596789" y="609600"/>
                    </a:lnTo>
                    <a:lnTo>
                      <a:pt x="1596789" y="1646830"/>
                    </a:lnTo>
                    <a:lnTo>
                      <a:pt x="4617493" y="1646830"/>
                    </a:lnTo>
                    <a:lnTo>
                      <a:pt x="4617493" y="2702257"/>
                    </a:lnTo>
                    <a:lnTo>
                      <a:pt x="4550" y="2702257"/>
                    </a:lnTo>
                    <a:cubicBezTo>
                      <a:pt x="3033" y="1803021"/>
                      <a:pt x="1517" y="903786"/>
                      <a:pt x="0" y="4550"/>
                    </a:cubicBezTo>
                    <a:close/>
                  </a:path>
                </a:pathLst>
              </a:custGeom>
              <a:noFill/>
              <a:ln w="285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cxnSp>
          <p:nvCxnSpPr>
            <p:cNvPr id="13" name="Straight Arrow Connector 12">
              <a:extLst>
                <a:ext uri="{FF2B5EF4-FFF2-40B4-BE49-F238E27FC236}">
                  <a16:creationId xmlns:a16="http://schemas.microsoft.com/office/drawing/2014/main" id="{DD783C26-83E9-5C6B-D095-47E729A310CC}"/>
                </a:ext>
              </a:extLst>
            </p:cNvPr>
            <p:cNvCxnSpPr/>
            <p:nvPr/>
          </p:nvCxnSpPr>
          <p:spPr>
            <a:xfrm>
              <a:off x="5068135" y="4080695"/>
              <a:ext cx="3028949" cy="0"/>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961F59AD-9BC6-2B01-EE8D-A3DB371D1FAD}"/>
                    </a:ext>
                  </a:extLst>
                </p:cNvPr>
                <p:cNvSpPr txBox="1"/>
                <p:nvPr/>
              </p:nvSpPr>
              <p:spPr>
                <a:xfrm>
                  <a:off x="6340458" y="3896029"/>
                  <a:ext cx="494046" cy="369332"/>
                </a:xfrm>
                <a:prstGeom prst="rect">
                  <a:avLst/>
                </a:prstGeom>
                <a:solidFill>
                  <a:schemeClr val="bg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i="1" dirty="0" smtClean="0">
                            <a:latin typeface="Cambria Math" panose="02040503050406030204" pitchFamily="18" charset="0"/>
                          </a:rPr>
                          <m:t>1</m:t>
                        </m:r>
                        <m:r>
                          <a:rPr lang="en-GB" b="0" i="1" dirty="0" smtClean="0">
                            <a:latin typeface="Cambria Math" panose="02040503050406030204" pitchFamily="18" charset="0"/>
                          </a:rPr>
                          <m:t>5</m:t>
                        </m:r>
                      </m:oMath>
                    </m:oMathPara>
                  </a14:m>
                  <a:endParaRPr lang="en-GB" dirty="0"/>
                </a:p>
              </p:txBody>
            </p:sp>
          </mc:Choice>
          <mc:Fallback xmlns="">
            <p:sp>
              <p:nvSpPr>
                <p:cNvPr id="10" name="TextBox 9">
                  <a:extLst>
                    <a:ext uri="{FF2B5EF4-FFF2-40B4-BE49-F238E27FC236}">
                      <a16:creationId xmlns:a16="http://schemas.microsoft.com/office/drawing/2014/main" id="{961F59AD-9BC6-2B01-EE8D-A3DB371D1FAD}"/>
                    </a:ext>
                  </a:extLst>
                </p:cNvPr>
                <p:cNvSpPr txBox="1">
                  <a:spLocks noRot="1" noChangeAspect="1" noMove="1" noResize="1" noEditPoints="1" noAdjustHandles="1" noChangeArrowheads="1" noChangeShapeType="1" noTextEdit="1"/>
                </p:cNvSpPr>
                <p:nvPr/>
              </p:nvSpPr>
              <p:spPr>
                <a:xfrm>
                  <a:off x="6340458" y="3896029"/>
                  <a:ext cx="494046" cy="369332"/>
                </a:xfrm>
                <a:prstGeom prst="rect">
                  <a:avLst/>
                </a:prstGeom>
                <a:blipFill>
                  <a:blip r:embed="rId2"/>
                  <a:stretch>
                    <a:fillRect/>
                  </a:stretch>
                </a:blipFill>
              </p:spPr>
              <p:txBody>
                <a:bodyPr/>
                <a:lstStyle/>
                <a:p>
                  <a:r>
                    <a:rPr lang="en-GB">
                      <a:noFill/>
                    </a:rPr>
                    <a:t> </a:t>
                  </a:r>
                </a:p>
              </p:txBody>
            </p:sp>
          </mc:Fallback>
        </mc:AlternateContent>
        <p:cxnSp>
          <p:nvCxnSpPr>
            <p:cNvPr id="14" name="Straight Arrow Connector 13">
              <a:extLst>
                <a:ext uri="{FF2B5EF4-FFF2-40B4-BE49-F238E27FC236}">
                  <a16:creationId xmlns:a16="http://schemas.microsoft.com/office/drawing/2014/main" id="{79CC9AD2-F84D-6F9C-472B-9560937A553E}"/>
                </a:ext>
              </a:extLst>
            </p:cNvPr>
            <p:cNvCxnSpPr>
              <a:cxnSpLocks/>
            </p:cNvCxnSpPr>
            <p:nvPr/>
          </p:nvCxnSpPr>
          <p:spPr>
            <a:xfrm>
              <a:off x="3116908" y="2706618"/>
              <a:ext cx="0" cy="2703885"/>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DA87945C-1F52-9654-D518-DB3F390B6C96}"/>
                </a:ext>
              </a:extLst>
            </p:cNvPr>
            <p:cNvCxnSpPr>
              <a:cxnSpLocks/>
            </p:cNvCxnSpPr>
            <p:nvPr/>
          </p:nvCxnSpPr>
          <p:spPr>
            <a:xfrm>
              <a:off x="3471082" y="2435606"/>
              <a:ext cx="2581275" cy="0"/>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FDE8C62C-BCE7-A840-83E5-FAB962DFD655}"/>
                    </a:ext>
                  </a:extLst>
                </p:cNvPr>
                <p:cNvSpPr txBox="1"/>
                <p:nvPr/>
              </p:nvSpPr>
              <p:spPr>
                <a:xfrm>
                  <a:off x="2870421" y="3896029"/>
                  <a:ext cx="494046" cy="369332"/>
                </a:xfrm>
                <a:prstGeom prst="rect">
                  <a:avLst/>
                </a:prstGeom>
                <a:solidFill>
                  <a:schemeClr val="bg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b="0" i="1" dirty="0" smtClean="0">
                            <a:latin typeface="Cambria Math" panose="02040503050406030204" pitchFamily="18" charset="0"/>
                          </a:rPr>
                          <m:t>19</m:t>
                        </m:r>
                      </m:oMath>
                    </m:oMathPara>
                  </a14:m>
                  <a:endParaRPr lang="en-GB" dirty="0"/>
                </a:p>
              </p:txBody>
            </p:sp>
          </mc:Choice>
          <mc:Fallback xmlns="">
            <p:sp>
              <p:nvSpPr>
                <p:cNvPr id="9" name="TextBox 8">
                  <a:extLst>
                    <a:ext uri="{FF2B5EF4-FFF2-40B4-BE49-F238E27FC236}">
                      <a16:creationId xmlns:a16="http://schemas.microsoft.com/office/drawing/2014/main" id="{FDE8C62C-BCE7-A840-83E5-FAB962DFD655}"/>
                    </a:ext>
                  </a:extLst>
                </p:cNvPr>
                <p:cNvSpPr txBox="1">
                  <a:spLocks noRot="1" noChangeAspect="1" noMove="1" noResize="1" noEditPoints="1" noAdjustHandles="1" noChangeArrowheads="1" noChangeShapeType="1" noTextEdit="1"/>
                </p:cNvSpPr>
                <p:nvPr/>
              </p:nvSpPr>
              <p:spPr>
                <a:xfrm>
                  <a:off x="2870421" y="3896029"/>
                  <a:ext cx="494046" cy="369332"/>
                </a:xfrm>
                <a:prstGeom prst="rect">
                  <a:avLst/>
                </a:prstGeom>
                <a:blipFill>
                  <a:blip r:embed="rId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F458072C-37A7-56C8-4719-241A1F1EC6D5}"/>
                    </a:ext>
                  </a:extLst>
                </p:cNvPr>
                <p:cNvSpPr txBox="1"/>
                <p:nvPr/>
              </p:nvSpPr>
              <p:spPr>
                <a:xfrm>
                  <a:off x="4514696" y="2250940"/>
                  <a:ext cx="494046" cy="369332"/>
                </a:xfrm>
                <a:prstGeom prst="rect">
                  <a:avLst/>
                </a:prstGeom>
                <a:solidFill>
                  <a:schemeClr val="bg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i="1" dirty="0" smtClean="0">
                            <a:latin typeface="Cambria Math" panose="02040503050406030204" pitchFamily="18" charset="0"/>
                          </a:rPr>
                          <m:t>1</m:t>
                        </m:r>
                        <m:r>
                          <a:rPr lang="en-GB" b="0" i="1" dirty="0" smtClean="0">
                            <a:latin typeface="Cambria Math" panose="02040503050406030204" pitchFamily="18" charset="0"/>
                          </a:rPr>
                          <m:t>2</m:t>
                        </m:r>
                      </m:oMath>
                    </m:oMathPara>
                  </a14:m>
                  <a:endParaRPr lang="en-GB" dirty="0"/>
                </a:p>
              </p:txBody>
            </p:sp>
          </mc:Choice>
          <mc:Fallback xmlns="">
            <p:sp>
              <p:nvSpPr>
                <p:cNvPr id="11" name="TextBox 10">
                  <a:extLst>
                    <a:ext uri="{FF2B5EF4-FFF2-40B4-BE49-F238E27FC236}">
                      <a16:creationId xmlns:a16="http://schemas.microsoft.com/office/drawing/2014/main" id="{F458072C-37A7-56C8-4719-241A1F1EC6D5}"/>
                    </a:ext>
                  </a:extLst>
                </p:cNvPr>
                <p:cNvSpPr txBox="1">
                  <a:spLocks noRot="1" noChangeAspect="1" noMove="1" noResize="1" noEditPoints="1" noAdjustHandles="1" noChangeArrowheads="1" noChangeShapeType="1" noTextEdit="1"/>
                </p:cNvSpPr>
                <p:nvPr/>
              </p:nvSpPr>
              <p:spPr>
                <a:xfrm>
                  <a:off x="4514696" y="2250940"/>
                  <a:ext cx="494046" cy="369332"/>
                </a:xfrm>
                <a:prstGeom prst="rect">
                  <a:avLst/>
                </a:prstGeom>
                <a:blipFill>
                  <a:blip r:embed="rId4"/>
                  <a:stretch>
                    <a:fillRect/>
                  </a:stretch>
                </a:blipFill>
              </p:spPr>
              <p:txBody>
                <a:bodyPr/>
                <a:lstStyle/>
                <a:p>
                  <a:r>
                    <a:rPr lang="en-GB">
                      <a:noFill/>
                    </a:rPr>
                    <a:t> </a:t>
                  </a:r>
                </a:p>
              </p:txBody>
            </p:sp>
          </mc:Fallback>
        </mc:AlternateContent>
      </p:grpSp>
      <p:sp>
        <p:nvSpPr>
          <p:cNvPr id="12" name="TextBox 12">
            <a:extLst>
              <a:ext uri="{FF2B5EF4-FFF2-40B4-BE49-F238E27FC236}">
                <a16:creationId xmlns:a16="http://schemas.microsoft.com/office/drawing/2014/main" id="{E805EF0B-926F-6C99-6B52-93017F9E9EE6}"/>
              </a:ext>
            </a:extLst>
          </p:cNvPr>
          <p:cNvSpPr txBox="1"/>
          <p:nvPr/>
        </p:nvSpPr>
        <p:spPr>
          <a:xfrm>
            <a:off x="10565768" y="373002"/>
            <a:ext cx="974947" cy="4001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000" dirty="0">
                <a:latin typeface="Bradley Hand ITC" panose="03070402050302030203" pitchFamily="66" charset="0"/>
              </a:rPr>
              <a:t>SIC_92</a:t>
            </a:r>
          </a:p>
        </p:txBody>
      </p:sp>
      <p:sp>
        <p:nvSpPr>
          <p:cNvPr id="16" name="TextBox 15">
            <a:extLst>
              <a:ext uri="{FF2B5EF4-FFF2-40B4-BE49-F238E27FC236}">
                <a16:creationId xmlns:a16="http://schemas.microsoft.com/office/drawing/2014/main" id="{2F5A69A0-348F-3190-760E-A5E5CFD58F17}"/>
              </a:ext>
            </a:extLst>
          </p:cNvPr>
          <p:cNvSpPr txBox="1"/>
          <p:nvPr/>
        </p:nvSpPr>
        <p:spPr>
          <a:xfrm>
            <a:off x="9132189" y="2341315"/>
            <a:ext cx="2059282" cy="369332"/>
          </a:xfrm>
          <a:prstGeom prst="rect">
            <a:avLst/>
          </a:prstGeom>
          <a:noFill/>
        </p:spPr>
        <p:txBody>
          <a:bodyPr wrap="none" rtlCol="0">
            <a:spAutoFit/>
          </a:bodyPr>
          <a:lstStyle/>
          <a:p>
            <a:r>
              <a:rPr lang="en-GB" dirty="0"/>
              <a:t>(not drawn to scale)</a:t>
            </a:r>
          </a:p>
        </p:txBody>
      </p:sp>
    </p:spTree>
    <p:extLst>
      <p:ext uri="{BB962C8B-B14F-4D97-AF65-F5344CB8AC3E}">
        <p14:creationId xmlns:p14="http://schemas.microsoft.com/office/powerpoint/2010/main" val="31858296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D3458-6821-4B5B-39E9-49798F520B66}"/>
              </a:ext>
            </a:extLst>
          </p:cNvPr>
          <p:cNvSpPr>
            <a:spLocks noGrp="1"/>
          </p:cNvSpPr>
          <p:nvPr>
            <p:ph type="title"/>
          </p:nvPr>
        </p:nvSpPr>
        <p:spPr>
          <a:xfrm>
            <a:off x="838200" y="365125"/>
            <a:ext cx="10515600" cy="815975"/>
          </a:xfrm>
        </p:spPr>
        <p:txBody>
          <a:bodyPr/>
          <a:lstStyle/>
          <a:p>
            <a:pPr algn="ctr"/>
            <a:r>
              <a:rPr lang="en-GB" dirty="0">
                <a:latin typeface="Comic Sans MS" panose="030F0702030302020204" pitchFamily="66" charset="0"/>
              </a:rPr>
              <a:t>Puzzling Perimeter - 2</a:t>
            </a:r>
          </a:p>
        </p:txBody>
      </p:sp>
      <p:sp>
        <p:nvSpPr>
          <p:cNvPr id="3" name="Content Placeholder 2">
            <a:extLst>
              <a:ext uri="{FF2B5EF4-FFF2-40B4-BE49-F238E27FC236}">
                <a16:creationId xmlns:a16="http://schemas.microsoft.com/office/drawing/2014/main" id="{AF165B7F-1EE0-7AE3-4E4B-48C16F01B7DC}"/>
              </a:ext>
            </a:extLst>
          </p:cNvPr>
          <p:cNvSpPr>
            <a:spLocks noGrp="1"/>
          </p:cNvSpPr>
          <p:nvPr>
            <p:ph idx="1"/>
          </p:nvPr>
        </p:nvSpPr>
        <p:spPr>
          <a:xfrm>
            <a:off x="838200" y="1306301"/>
            <a:ext cx="9666766" cy="1003300"/>
          </a:xfrm>
        </p:spPr>
        <p:txBody>
          <a:bodyPr/>
          <a:lstStyle/>
          <a:p>
            <a:pPr marL="0" indent="0">
              <a:buNone/>
            </a:pPr>
            <a:r>
              <a:rPr lang="en-GB" dirty="0">
                <a:latin typeface="Comic Sans MS" panose="030F0702030302020204" pitchFamily="66" charset="0"/>
              </a:rPr>
              <a:t>Find the perimeter of the polygon, in which all sides are either vertical or horizontal.</a:t>
            </a:r>
          </a:p>
        </p:txBody>
      </p:sp>
      <p:grpSp>
        <p:nvGrpSpPr>
          <p:cNvPr id="18" name="Group 17">
            <a:extLst>
              <a:ext uri="{FF2B5EF4-FFF2-40B4-BE49-F238E27FC236}">
                <a16:creationId xmlns:a16="http://schemas.microsoft.com/office/drawing/2014/main" id="{3464FAF9-354B-05B5-2D00-871CBE2FC69F}"/>
              </a:ext>
            </a:extLst>
          </p:cNvPr>
          <p:cNvGrpSpPr/>
          <p:nvPr/>
        </p:nvGrpSpPr>
        <p:grpSpPr>
          <a:xfrm>
            <a:off x="2870421" y="2250940"/>
            <a:ext cx="5226663" cy="3159563"/>
            <a:chOff x="2870421" y="2250940"/>
            <a:chExt cx="5226663" cy="3159563"/>
          </a:xfrm>
        </p:grpSpPr>
        <p:grpSp>
          <p:nvGrpSpPr>
            <p:cNvPr id="8" name="Group 7">
              <a:extLst>
                <a:ext uri="{FF2B5EF4-FFF2-40B4-BE49-F238E27FC236}">
                  <a16:creationId xmlns:a16="http://schemas.microsoft.com/office/drawing/2014/main" id="{FF2DF4E7-A95F-0351-D040-84C92D0A13A5}"/>
                </a:ext>
              </a:extLst>
            </p:cNvPr>
            <p:cNvGrpSpPr/>
            <p:nvPr/>
          </p:nvGrpSpPr>
          <p:grpSpPr>
            <a:xfrm>
              <a:off x="3471082" y="2706616"/>
              <a:ext cx="4617493" cy="2702257"/>
              <a:chOff x="3471082" y="3557516"/>
              <a:chExt cx="4617493" cy="2702257"/>
            </a:xfrm>
          </p:grpSpPr>
          <p:sp>
            <p:nvSpPr>
              <p:cNvPr id="4" name="Rectangle 3">
                <a:extLst>
                  <a:ext uri="{FF2B5EF4-FFF2-40B4-BE49-F238E27FC236}">
                    <a16:creationId xmlns:a16="http://schemas.microsoft.com/office/drawing/2014/main" id="{6C8BC547-F182-D28E-9BBE-ED0EAF8F06FE}"/>
                  </a:ext>
                </a:extLst>
              </p:cNvPr>
              <p:cNvSpPr/>
              <p:nvPr/>
            </p:nvSpPr>
            <p:spPr>
              <a:xfrm>
                <a:off x="3471082" y="3562349"/>
                <a:ext cx="2581275" cy="600075"/>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4CEF12A8-8206-D36E-6661-E88C5FE3C1B8}"/>
                  </a:ext>
                </a:extLst>
              </p:cNvPr>
              <p:cNvSpPr/>
              <p:nvPr/>
            </p:nvSpPr>
            <p:spPr>
              <a:xfrm>
                <a:off x="3471082" y="3962594"/>
                <a:ext cx="1581151" cy="1373867"/>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Rectangle 5">
                <a:extLst>
                  <a:ext uri="{FF2B5EF4-FFF2-40B4-BE49-F238E27FC236}">
                    <a16:creationId xmlns:a16="http://schemas.microsoft.com/office/drawing/2014/main" id="{132465A2-0344-6C58-A7BC-D35605D299B3}"/>
                  </a:ext>
                </a:extLst>
              </p:cNvPr>
              <p:cNvSpPr/>
              <p:nvPr/>
            </p:nvSpPr>
            <p:spPr>
              <a:xfrm>
                <a:off x="3471082" y="5210175"/>
                <a:ext cx="4610100" cy="1047750"/>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Freeform: Shape 6">
                <a:extLst>
                  <a:ext uri="{FF2B5EF4-FFF2-40B4-BE49-F238E27FC236}">
                    <a16:creationId xmlns:a16="http://schemas.microsoft.com/office/drawing/2014/main" id="{7E86C185-B3B0-2219-9AB1-1FA1039C1E1A}"/>
                  </a:ext>
                </a:extLst>
              </p:cNvPr>
              <p:cNvSpPr/>
              <p:nvPr/>
            </p:nvSpPr>
            <p:spPr>
              <a:xfrm>
                <a:off x="3471082" y="3557516"/>
                <a:ext cx="4617493" cy="2702257"/>
              </a:xfrm>
              <a:custGeom>
                <a:avLst/>
                <a:gdLst>
                  <a:gd name="connsiteX0" fmla="*/ 0 w 4617493"/>
                  <a:gd name="connsiteY0" fmla="*/ 4550 h 2702257"/>
                  <a:gd name="connsiteX1" fmla="*/ 2593075 w 4617493"/>
                  <a:gd name="connsiteY1" fmla="*/ 0 h 2702257"/>
                  <a:gd name="connsiteX2" fmla="*/ 2593075 w 4617493"/>
                  <a:gd name="connsiteY2" fmla="*/ 605051 h 2702257"/>
                  <a:gd name="connsiteX3" fmla="*/ 1596789 w 4617493"/>
                  <a:gd name="connsiteY3" fmla="*/ 609600 h 2702257"/>
                  <a:gd name="connsiteX4" fmla="*/ 1596789 w 4617493"/>
                  <a:gd name="connsiteY4" fmla="*/ 1646830 h 2702257"/>
                  <a:gd name="connsiteX5" fmla="*/ 4617493 w 4617493"/>
                  <a:gd name="connsiteY5" fmla="*/ 1646830 h 2702257"/>
                  <a:gd name="connsiteX6" fmla="*/ 4617493 w 4617493"/>
                  <a:gd name="connsiteY6" fmla="*/ 2702257 h 2702257"/>
                  <a:gd name="connsiteX7" fmla="*/ 4550 w 4617493"/>
                  <a:gd name="connsiteY7" fmla="*/ 2702257 h 2702257"/>
                  <a:gd name="connsiteX8" fmla="*/ 0 w 4617493"/>
                  <a:gd name="connsiteY8" fmla="*/ 4550 h 2702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17493" h="2702257">
                    <a:moveTo>
                      <a:pt x="0" y="4550"/>
                    </a:moveTo>
                    <a:lnTo>
                      <a:pt x="2593075" y="0"/>
                    </a:lnTo>
                    <a:lnTo>
                      <a:pt x="2593075" y="605051"/>
                    </a:lnTo>
                    <a:lnTo>
                      <a:pt x="1596789" y="609600"/>
                    </a:lnTo>
                    <a:lnTo>
                      <a:pt x="1596789" y="1646830"/>
                    </a:lnTo>
                    <a:lnTo>
                      <a:pt x="4617493" y="1646830"/>
                    </a:lnTo>
                    <a:lnTo>
                      <a:pt x="4617493" y="2702257"/>
                    </a:lnTo>
                    <a:lnTo>
                      <a:pt x="4550" y="2702257"/>
                    </a:lnTo>
                    <a:cubicBezTo>
                      <a:pt x="3033" y="1803021"/>
                      <a:pt x="1517" y="903786"/>
                      <a:pt x="0" y="4550"/>
                    </a:cubicBezTo>
                    <a:close/>
                  </a:path>
                </a:pathLst>
              </a:custGeom>
              <a:noFill/>
              <a:ln w="285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cxnSp>
          <p:nvCxnSpPr>
            <p:cNvPr id="13" name="Straight Arrow Connector 12">
              <a:extLst>
                <a:ext uri="{FF2B5EF4-FFF2-40B4-BE49-F238E27FC236}">
                  <a16:creationId xmlns:a16="http://schemas.microsoft.com/office/drawing/2014/main" id="{DD783C26-83E9-5C6B-D095-47E729A310CC}"/>
                </a:ext>
              </a:extLst>
            </p:cNvPr>
            <p:cNvCxnSpPr/>
            <p:nvPr/>
          </p:nvCxnSpPr>
          <p:spPr>
            <a:xfrm>
              <a:off x="5068135" y="4080695"/>
              <a:ext cx="3028949" cy="0"/>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961F59AD-9BC6-2B01-EE8D-A3DB371D1FAD}"/>
                    </a:ext>
                  </a:extLst>
                </p:cNvPr>
                <p:cNvSpPr txBox="1"/>
                <p:nvPr/>
              </p:nvSpPr>
              <p:spPr>
                <a:xfrm>
                  <a:off x="6340458" y="3896029"/>
                  <a:ext cx="494046" cy="369332"/>
                </a:xfrm>
                <a:prstGeom prst="rect">
                  <a:avLst/>
                </a:prstGeom>
                <a:solidFill>
                  <a:schemeClr val="bg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i="1" dirty="0" smtClean="0">
                            <a:latin typeface="Cambria Math" panose="02040503050406030204" pitchFamily="18" charset="0"/>
                          </a:rPr>
                          <m:t>1</m:t>
                        </m:r>
                        <m:r>
                          <a:rPr lang="en-GB" b="0" i="1" dirty="0" smtClean="0">
                            <a:latin typeface="Cambria Math" panose="02040503050406030204" pitchFamily="18" charset="0"/>
                          </a:rPr>
                          <m:t>3</m:t>
                        </m:r>
                      </m:oMath>
                    </m:oMathPara>
                  </a14:m>
                  <a:endParaRPr lang="en-GB" dirty="0"/>
                </a:p>
              </p:txBody>
            </p:sp>
          </mc:Choice>
          <mc:Fallback xmlns="">
            <p:sp>
              <p:nvSpPr>
                <p:cNvPr id="10" name="TextBox 9">
                  <a:extLst>
                    <a:ext uri="{FF2B5EF4-FFF2-40B4-BE49-F238E27FC236}">
                      <a16:creationId xmlns:a16="http://schemas.microsoft.com/office/drawing/2014/main" id="{961F59AD-9BC6-2B01-EE8D-A3DB371D1FAD}"/>
                    </a:ext>
                  </a:extLst>
                </p:cNvPr>
                <p:cNvSpPr txBox="1">
                  <a:spLocks noRot="1" noChangeAspect="1" noMove="1" noResize="1" noEditPoints="1" noAdjustHandles="1" noChangeArrowheads="1" noChangeShapeType="1" noTextEdit="1"/>
                </p:cNvSpPr>
                <p:nvPr/>
              </p:nvSpPr>
              <p:spPr>
                <a:xfrm>
                  <a:off x="6340458" y="3896029"/>
                  <a:ext cx="494046" cy="369332"/>
                </a:xfrm>
                <a:prstGeom prst="rect">
                  <a:avLst/>
                </a:prstGeom>
                <a:blipFill>
                  <a:blip r:embed="rId2"/>
                  <a:stretch>
                    <a:fillRect/>
                  </a:stretch>
                </a:blipFill>
              </p:spPr>
              <p:txBody>
                <a:bodyPr/>
                <a:lstStyle/>
                <a:p>
                  <a:r>
                    <a:rPr lang="en-GB">
                      <a:noFill/>
                    </a:rPr>
                    <a:t> </a:t>
                  </a:r>
                </a:p>
              </p:txBody>
            </p:sp>
          </mc:Fallback>
        </mc:AlternateContent>
        <p:cxnSp>
          <p:nvCxnSpPr>
            <p:cNvPr id="14" name="Straight Arrow Connector 13">
              <a:extLst>
                <a:ext uri="{FF2B5EF4-FFF2-40B4-BE49-F238E27FC236}">
                  <a16:creationId xmlns:a16="http://schemas.microsoft.com/office/drawing/2014/main" id="{79CC9AD2-F84D-6F9C-472B-9560937A553E}"/>
                </a:ext>
              </a:extLst>
            </p:cNvPr>
            <p:cNvCxnSpPr>
              <a:cxnSpLocks/>
            </p:cNvCxnSpPr>
            <p:nvPr/>
          </p:nvCxnSpPr>
          <p:spPr>
            <a:xfrm>
              <a:off x="3116908" y="2706618"/>
              <a:ext cx="0" cy="2703885"/>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DA87945C-1F52-9654-D518-DB3F390B6C96}"/>
                </a:ext>
              </a:extLst>
            </p:cNvPr>
            <p:cNvCxnSpPr>
              <a:cxnSpLocks/>
            </p:cNvCxnSpPr>
            <p:nvPr/>
          </p:nvCxnSpPr>
          <p:spPr>
            <a:xfrm>
              <a:off x="3471082" y="2435606"/>
              <a:ext cx="2581275" cy="0"/>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FDE8C62C-BCE7-A840-83E5-FAB962DFD655}"/>
                    </a:ext>
                  </a:extLst>
                </p:cNvPr>
                <p:cNvSpPr txBox="1"/>
                <p:nvPr/>
              </p:nvSpPr>
              <p:spPr>
                <a:xfrm>
                  <a:off x="2870421" y="3896029"/>
                  <a:ext cx="494046" cy="369332"/>
                </a:xfrm>
                <a:prstGeom prst="rect">
                  <a:avLst/>
                </a:prstGeom>
                <a:solidFill>
                  <a:schemeClr val="bg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b="0" i="1" dirty="0" smtClean="0">
                            <a:latin typeface="Cambria Math" panose="02040503050406030204" pitchFamily="18" charset="0"/>
                          </a:rPr>
                          <m:t>21</m:t>
                        </m:r>
                      </m:oMath>
                    </m:oMathPara>
                  </a14:m>
                  <a:endParaRPr lang="en-GB" dirty="0"/>
                </a:p>
              </p:txBody>
            </p:sp>
          </mc:Choice>
          <mc:Fallback xmlns="">
            <p:sp>
              <p:nvSpPr>
                <p:cNvPr id="9" name="TextBox 8">
                  <a:extLst>
                    <a:ext uri="{FF2B5EF4-FFF2-40B4-BE49-F238E27FC236}">
                      <a16:creationId xmlns:a16="http://schemas.microsoft.com/office/drawing/2014/main" id="{FDE8C62C-BCE7-A840-83E5-FAB962DFD655}"/>
                    </a:ext>
                  </a:extLst>
                </p:cNvPr>
                <p:cNvSpPr txBox="1">
                  <a:spLocks noRot="1" noChangeAspect="1" noMove="1" noResize="1" noEditPoints="1" noAdjustHandles="1" noChangeArrowheads="1" noChangeShapeType="1" noTextEdit="1"/>
                </p:cNvSpPr>
                <p:nvPr/>
              </p:nvSpPr>
              <p:spPr>
                <a:xfrm>
                  <a:off x="2870421" y="3896029"/>
                  <a:ext cx="494046" cy="369332"/>
                </a:xfrm>
                <a:prstGeom prst="rect">
                  <a:avLst/>
                </a:prstGeom>
                <a:blipFill>
                  <a:blip r:embed="rId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F458072C-37A7-56C8-4719-241A1F1EC6D5}"/>
                    </a:ext>
                  </a:extLst>
                </p:cNvPr>
                <p:cNvSpPr txBox="1"/>
                <p:nvPr/>
              </p:nvSpPr>
              <p:spPr>
                <a:xfrm>
                  <a:off x="4514696" y="2250940"/>
                  <a:ext cx="494046" cy="369332"/>
                </a:xfrm>
                <a:prstGeom prst="rect">
                  <a:avLst/>
                </a:prstGeom>
                <a:solidFill>
                  <a:schemeClr val="bg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i="1" dirty="0" smtClean="0">
                            <a:latin typeface="Cambria Math" panose="02040503050406030204" pitchFamily="18" charset="0"/>
                          </a:rPr>
                          <m:t>1</m:t>
                        </m:r>
                        <m:r>
                          <a:rPr lang="en-GB" b="0" i="1" dirty="0" smtClean="0">
                            <a:latin typeface="Cambria Math" panose="02040503050406030204" pitchFamily="18" charset="0"/>
                          </a:rPr>
                          <m:t>2</m:t>
                        </m:r>
                      </m:oMath>
                    </m:oMathPara>
                  </a14:m>
                  <a:endParaRPr lang="en-GB" dirty="0"/>
                </a:p>
              </p:txBody>
            </p:sp>
          </mc:Choice>
          <mc:Fallback xmlns="">
            <p:sp>
              <p:nvSpPr>
                <p:cNvPr id="11" name="TextBox 10">
                  <a:extLst>
                    <a:ext uri="{FF2B5EF4-FFF2-40B4-BE49-F238E27FC236}">
                      <a16:creationId xmlns:a16="http://schemas.microsoft.com/office/drawing/2014/main" id="{F458072C-37A7-56C8-4719-241A1F1EC6D5}"/>
                    </a:ext>
                  </a:extLst>
                </p:cNvPr>
                <p:cNvSpPr txBox="1">
                  <a:spLocks noRot="1" noChangeAspect="1" noMove="1" noResize="1" noEditPoints="1" noAdjustHandles="1" noChangeArrowheads="1" noChangeShapeType="1" noTextEdit="1"/>
                </p:cNvSpPr>
                <p:nvPr/>
              </p:nvSpPr>
              <p:spPr>
                <a:xfrm>
                  <a:off x="4514696" y="2250940"/>
                  <a:ext cx="494046" cy="369332"/>
                </a:xfrm>
                <a:prstGeom prst="rect">
                  <a:avLst/>
                </a:prstGeom>
                <a:blipFill>
                  <a:blip r:embed="rId4"/>
                  <a:stretch>
                    <a:fillRect/>
                  </a:stretch>
                </a:blipFill>
              </p:spPr>
              <p:txBody>
                <a:bodyPr/>
                <a:lstStyle/>
                <a:p>
                  <a:r>
                    <a:rPr lang="en-GB">
                      <a:noFill/>
                    </a:rPr>
                    <a:t> </a:t>
                  </a:r>
                </a:p>
              </p:txBody>
            </p:sp>
          </mc:Fallback>
        </mc:AlternateContent>
      </p:grpSp>
      <p:sp>
        <p:nvSpPr>
          <p:cNvPr id="12" name="TextBox 12">
            <a:extLst>
              <a:ext uri="{FF2B5EF4-FFF2-40B4-BE49-F238E27FC236}">
                <a16:creationId xmlns:a16="http://schemas.microsoft.com/office/drawing/2014/main" id="{E805EF0B-926F-6C99-6B52-93017F9E9EE6}"/>
              </a:ext>
            </a:extLst>
          </p:cNvPr>
          <p:cNvSpPr txBox="1"/>
          <p:nvPr/>
        </p:nvSpPr>
        <p:spPr>
          <a:xfrm>
            <a:off x="10565768" y="373002"/>
            <a:ext cx="974947" cy="4001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000" dirty="0">
                <a:latin typeface="Bradley Hand ITC" panose="03070402050302030203" pitchFamily="66" charset="0"/>
              </a:rPr>
              <a:t>SIC_92</a:t>
            </a:r>
          </a:p>
        </p:txBody>
      </p:sp>
      <p:sp>
        <p:nvSpPr>
          <p:cNvPr id="16" name="TextBox 15">
            <a:extLst>
              <a:ext uri="{FF2B5EF4-FFF2-40B4-BE49-F238E27FC236}">
                <a16:creationId xmlns:a16="http://schemas.microsoft.com/office/drawing/2014/main" id="{2F5A69A0-348F-3190-760E-A5E5CFD58F17}"/>
              </a:ext>
            </a:extLst>
          </p:cNvPr>
          <p:cNvSpPr txBox="1"/>
          <p:nvPr/>
        </p:nvSpPr>
        <p:spPr>
          <a:xfrm>
            <a:off x="9132189" y="2341315"/>
            <a:ext cx="2059282" cy="369332"/>
          </a:xfrm>
          <a:prstGeom prst="rect">
            <a:avLst/>
          </a:prstGeom>
          <a:noFill/>
        </p:spPr>
        <p:txBody>
          <a:bodyPr wrap="none" rtlCol="0">
            <a:spAutoFit/>
          </a:bodyPr>
          <a:lstStyle/>
          <a:p>
            <a:r>
              <a:rPr lang="en-GB" dirty="0"/>
              <a:t>(not drawn to scale)</a:t>
            </a:r>
          </a:p>
        </p:txBody>
      </p:sp>
    </p:spTree>
    <p:extLst>
      <p:ext uri="{BB962C8B-B14F-4D97-AF65-F5344CB8AC3E}">
        <p14:creationId xmlns:p14="http://schemas.microsoft.com/office/powerpoint/2010/main" val="34254082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D3458-6821-4B5B-39E9-49798F520B66}"/>
              </a:ext>
            </a:extLst>
          </p:cNvPr>
          <p:cNvSpPr>
            <a:spLocks noGrp="1"/>
          </p:cNvSpPr>
          <p:nvPr>
            <p:ph type="title"/>
          </p:nvPr>
        </p:nvSpPr>
        <p:spPr>
          <a:xfrm>
            <a:off x="838200" y="365125"/>
            <a:ext cx="10515600" cy="815975"/>
          </a:xfrm>
        </p:spPr>
        <p:txBody>
          <a:bodyPr/>
          <a:lstStyle/>
          <a:p>
            <a:pPr algn="ctr"/>
            <a:r>
              <a:rPr lang="en-GB" dirty="0">
                <a:latin typeface="Comic Sans MS" panose="030F0702030302020204" pitchFamily="66" charset="0"/>
              </a:rPr>
              <a:t>Puzzling Perimeter - 2</a:t>
            </a:r>
          </a:p>
        </p:txBody>
      </p:sp>
      <p:sp>
        <p:nvSpPr>
          <p:cNvPr id="3" name="Content Placeholder 2">
            <a:extLst>
              <a:ext uri="{FF2B5EF4-FFF2-40B4-BE49-F238E27FC236}">
                <a16:creationId xmlns:a16="http://schemas.microsoft.com/office/drawing/2014/main" id="{AF165B7F-1EE0-7AE3-4E4B-48C16F01B7DC}"/>
              </a:ext>
            </a:extLst>
          </p:cNvPr>
          <p:cNvSpPr>
            <a:spLocks noGrp="1"/>
          </p:cNvSpPr>
          <p:nvPr>
            <p:ph idx="1"/>
          </p:nvPr>
        </p:nvSpPr>
        <p:spPr>
          <a:xfrm>
            <a:off x="838200" y="1306301"/>
            <a:ext cx="9666766" cy="1003300"/>
          </a:xfrm>
        </p:spPr>
        <p:txBody>
          <a:bodyPr/>
          <a:lstStyle/>
          <a:p>
            <a:pPr marL="0" indent="0">
              <a:buNone/>
            </a:pPr>
            <a:r>
              <a:rPr lang="en-GB" dirty="0">
                <a:latin typeface="Comic Sans MS" panose="030F0702030302020204" pitchFamily="66" charset="0"/>
              </a:rPr>
              <a:t>Find the perimeter of the polygon, in which all sides are either vertical or horizontal.</a:t>
            </a:r>
          </a:p>
        </p:txBody>
      </p:sp>
      <p:grpSp>
        <p:nvGrpSpPr>
          <p:cNvPr id="18" name="Group 17">
            <a:extLst>
              <a:ext uri="{FF2B5EF4-FFF2-40B4-BE49-F238E27FC236}">
                <a16:creationId xmlns:a16="http://schemas.microsoft.com/office/drawing/2014/main" id="{3464FAF9-354B-05B5-2D00-871CBE2FC69F}"/>
              </a:ext>
            </a:extLst>
          </p:cNvPr>
          <p:cNvGrpSpPr/>
          <p:nvPr/>
        </p:nvGrpSpPr>
        <p:grpSpPr>
          <a:xfrm>
            <a:off x="2870421" y="2250940"/>
            <a:ext cx="5226663" cy="3159563"/>
            <a:chOff x="2870421" y="2250940"/>
            <a:chExt cx="5226663" cy="3159563"/>
          </a:xfrm>
        </p:grpSpPr>
        <p:grpSp>
          <p:nvGrpSpPr>
            <p:cNvPr id="8" name="Group 7">
              <a:extLst>
                <a:ext uri="{FF2B5EF4-FFF2-40B4-BE49-F238E27FC236}">
                  <a16:creationId xmlns:a16="http://schemas.microsoft.com/office/drawing/2014/main" id="{FF2DF4E7-A95F-0351-D040-84C92D0A13A5}"/>
                </a:ext>
              </a:extLst>
            </p:cNvPr>
            <p:cNvGrpSpPr/>
            <p:nvPr/>
          </p:nvGrpSpPr>
          <p:grpSpPr>
            <a:xfrm>
              <a:off x="3471082" y="2706616"/>
              <a:ext cx="4617493" cy="2702257"/>
              <a:chOff x="3471082" y="3557516"/>
              <a:chExt cx="4617493" cy="2702257"/>
            </a:xfrm>
          </p:grpSpPr>
          <p:sp>
            <p:nvSpPr>
              <p:cNvPr id="4" name="Rectangle 3">
                <a:extLst>
                  <a:ext uri="{FF2B5EF4-FFF2-40B4-BE49-F238E27FC236}">
                    <a16:creationId xmlns:a16="http://schemas.microsoft.com/office/drawing/2014/main" id="{6C8BC547-F182-D28E-9BBE-ED0EAF8F06FE}"/>
                  </a:ext>
                </a:extLst>
              </p:cNvPr>
              <p:cNvSpPr/>
              <p:nvPr/>
            </p:nvSpPr>
            <p:spPr>
              <a:xfrm>
                <a:off x="3471082" y="3562349"/>
                <a:ext cx="2581275" cy="600075"/>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4CEF12A8-8206-D36E-6661-E88C5FE3C1B8}"/>
                  </a:ext>
                </a:extLst>
              </p:cNvPr>
              <p:cNvSpPr/>
              <p:nvPr/>
            </p:nvSpPr>
            <p:spPr>
              <a:xfrm>
                <a:off x="3471082" y="3962594"/>
                <a:ext cx="1581151" cy="1373867"/>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Rectangle 5">
                <a:extLst>
                  <a:ext uri="{FF2B5EF4-FFF2-40B4-BE49-F238E27FC236}">
                    <a16:creationId xmlns:a16="http://schemas.microsoft.com/office/drawing/2014/main" id="{132465A2-0344-6C58-A7BC-D35605D299B3}"/>
                  </a:ext>
                </a:extLst>
              </p:cNvPr>
              <p:cNvSpPr/>
              <p:nvPr/>
            </p:nvSpPr>
            <p:spPr>
              <a:xfrm>
                <a:off x="3471082" y="5210175"/>
                <a:ext cx="4610100" cy="1047750"/>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Freeform: Shape 6">
                <a:extLst>
                  <a:ext uri="{FF2B5EF4-FFF2-40B4-BE49-F238E27FC236}">
                    <a16:creationId xmlns:a16="http://schemas.microsoft.com/office/drawing/2014/main" id="{7E86C185-B3B0-2219-9AB1-1FA1039C1E1A}"/>
                  </a:ext>
                </a:extLst>
              </p:cNvPr>
              <p:cNvSpPr/>
              <p:nvPr/>
            </p:nvSpPr>
            <p:spPr>
              <a:xfrm>
                <a:off x="3471082" y="3557516"/>
                <a:ext cx="4617493" cy="2702257"/>
              </a:xfrm>
              <a:custGeom>
                <a:avLst/>
                <a:gdLst>
                  <a:gd name="connsiteX0" fmla="*/ 0 w 4617493"/>
                  <a:gd name="connsiteY0" fmla="*/ 4550 h 2702257"/>
                  <a:gd name="connsiteX1" fmla="*/ 2593075 w 4617493"/>
                  <a:gd name="connsiteY1" fmla="*/ 0 h 2702257"/>
                  <a:gd name="connsiteX2" fmla="*/ 2593075 w 4617493"/>
                  <a:gd name="connsiteY2" fmla="*/ 605051 h 2702257"/>
                  <a:gd name="connsiteX3" fmla="*/ 1596789 w 4617493"/>
                  <a:gd name="connsiteY3" fmla="*/ 609600 h 2702257"/>
                  <a:gd name="connsiteX4" fmla="*/ 1596789 w 4617493"/>
                  <a:gd name="connsiteY4" fmla="*/ 1646830 h 2702257"/>
                  <a:gd name="connsiteX5" fmla="*/ 4617493 w 4617493"/>
                  <a:gd name="connsiteY5" fmla="*/ 1646830 h 2702257"/>
                  <a:gd name="connsiteX6" fmla="*/ 4617493 w 4617493"/>
                  <a:gd name="connsiteY6" fmla="*/ 2702257 h 2702257"/>
                  <a:gd name="connsiteX7" fmla="*/ 4550 w 4617493"/>
                  <a:gd name="connsiteY7" fmla="*/ 2702257 h 2702257"/>
                  <a:gd name="connsiteX8" fmla="*/ 0 w 4617493"/>
                  <a:gd name="connsiteY8" fmla="*/ 4550 h 2702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17493" h="2702257">
                    <a:moveTo>
                      <a:pt x="0" y="4550"/>
                    </a:moveTo>
                    <a:lnTo>
                      <a:pt x="2593075" y="0"/>
                    </a:lnTo>
                    <a:lnTo>
                      <a:pt x="2593075" y="605051"/>
                    </a:lnTo>
                    <a:lnTo>
                      <a:pt x="1596789" y="609600"/>
                    </a:lnTo>
                    <a:lnTo>
                      <a:pt x="1596789" y="1646830"/>
                    </a:lnTo>
                    <a:lnTo>
                      <a:pt x="4617493" y="1646830"/>
                    </a:lnTo>
                    <a:lnTo>
                      <a:pt x="4617493" y="2702257"/>
                    </a:lnTo>
                    <a:lnTo>
                      <a:pt x="4550" y="2702257"/>
                    </a:lnTo>
                    <a:cubicBezTo>
                      <a:pt x="3033" y="1803021"/>
                      <a:pt x="1517" y="903786"/>
                      <a:pt x="0" y="4550"/>
                    </a:cubicBezTo>
                    <a:close/>
                  </a:path>
                </a:pathLst>
              </a:custGeom>
              <a:noFill/>
              <a:ln w="285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cxnSp>
          <p:nvCxnSpPr>
            <p:cNvPr id="13" name="Straight Arrow Connector 12">
              <a:extLst>
                <a:ext uri="{FF2B5EF4-FFF2-40B4-BE49-F238E27FC236}">
                  <a16:creationId xmlns:a16="http://schemas.microsoft.com/office/drawing/2014/main" id="{DD783C26-83E9-5C6B-D095-47E729A310CC}"/>
                </a:ext>
              </a:extLst>
            </p:cNvPr>
            <p:cNvCxnSpPr/>
            <p:nvPr/>
          </p:nvCxnSpPr>
          <p:spPr>
            <a:xfrm>
              <a:off x="5068135" y="4080695"/>
              <a:ext cx="3028949" cy="0"/>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961F59AD-9BC6-2B01-EE8D-A3DB371D1FAD}"/>
                    </a:ext>
                  </a:extLst>
                </p:cNvPr>
                <p:cNvSpPr txBox="1"/>
                <p:nvPr/>
              </p:nvSpPr>
              <p:spPr>
                <a:xfrm>
                  <a:off x="6340458" y="3896029"/>
                  <a:ext cx="494046" cy="369332"/>
                </a:xfrm>
                <a:prstGeom prst="rect">
                  <a:avLst/>
                </a:prstGeom>
                <a:solidFill>
                  <a:schemeClr val="bg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i="1" dirty="0" smtClean="0">
                            <a:latin typeface="Cambria Math" panose="02040503050406030204" pitchFamily="18" charset="0"/>
                          </a:rPr>
                          <m:t>1</m:t>
                        </m:r>
                        <m:r>
                          <a:rPr lang="en-GB" b="0" i="1" dirty="0" smtClean="0">
                            <a:latin typeface="Cambria Math" panose="02040503050406030204" pitchFamily="18" charset="0"/>
                          </a:rPr>
                          <m:t>2</m:t>
                        </m:r>
                      </m:oMath>
                    </m:oMathPara>
                  </a14:m>
                  <a:endParaRPr lang="en-GB" dirty="0"/>
                </a:p>
              </p:txBody>
            </p:sp>
          </mc:Choice>
          <mc:Fallback xmlns="">
            <p:sp>
              <p:nvSpPr>
                <p:cNvPr id="10" name="TextBox 9">
                  <a:extLst>
                    <a:ext uri="{FF2B5EF4-FFF2-40B4-BE49-F238E27FC236}">
                      <a16:creationId xmlns:a16="http://schemas.microsoft.com/office/drawing/2014/main" id="{961F59AD-9BC6-2B01-EE8D-A3DB371D1FAD}"/>
                    </a:ext>
                  </a:extLst>
                </p:cNvPr>
                <p:cNvSpPr txBox="1">
                  <a:spLocks noRot="1" noChangeAspect="1" noMove="1" noResize="1" noEditPoints="1" noAdjustHandles="1" noChangeArrowheads="1" noChangeShapeType="1" noTextEdit="1"/>
                </p:cNvSpPr>
                <p:nvPr/>
              </p:nvSpPr>
              <p:spPr>
                <a:xfrm>
                  <a:off x="6340458" y="3896029"/>
                  <a:ext cx="494046" cy="369332"/>
                </a:xfrm>
                <a:prstGeom prst="rect">
                  <a:avLst/>
                </a:prstGeom>
                <a:blipFill>
                  <a:blip r:embed="rId2"/>
                  <a:stretch>
                    <a:fillRect/>
                  </a:stretch>
                </a:blipFill>
              </p:spPr>
              <p:txBody>
                <a:bodyPr/>
                <a:lstStyle/>
                <a:p>
                  <a:r>
                    <a:rPr lang="en-GB">
                      <a:noFill/>
                    </a:rPr>
                    <a:t> </a:t>
                  </a:r>
                </a:p>
              </p:txBody>
            </p:sp>
          </mc:Fallback>
        </mc:AlternateContent>
        <p:cxnSp>
          <p:nvCxnSpPr>
            <p:cNvPr id="14" name="Straight Arrow Connector 13">
              <a:extLst>
                <a:ext uri="{FF2B5EF4-FFF2-40B4-BE49-F238E27FC236}">
                  <a16:creationId xmlns:a16="http://schemas.microsoft.com/office/drawing/2014/main" id="{79CC9AD2-F84D-6F9C-472B-9560937A553E}"/>
                </a:ext>
              </a:extLst>
            </p:cNvPr>
            <p:cNvCxnSpPr>
              <a:cxnSpLocks/>
            </p:cNvCxnSpPr>
            <p:nvPr/>
          </p:nvCxnSpPr>
          <p:spPr>
            <a:xfrm>
              <a:off x="3116908" y="2706618"/>
              <a:ext cx="0" cy="2703885"/>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DA87945C-1F52-9654-D518-DB3F390B6C96}"/>
                </a:ext>
              </a:extLst>
            </p:cNvPr>
            <p:cNvCxnSpPr>
              <a:cxnSpLocks/>
            </p:cNvCxnSpPr>
            <p:nvPr/>
          </p:nvCxnSpPr>
          <p:spPr>
            <a:xfrm>
              <a:off x="3471082" y="2435606"/>
              <a:ext cx="2581275" cy="0"/>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FDE8C62C-BCE7-A840-83E5-FAB962DFD655}"/>
                    </a:ext>
                  </a:extLst>
                </p:cNvPr>
                <p:cNvSpPr txBox="1"/>
                <p:nvPr/>
              </p:nvSpPr>
              <p:spPr>
                <a:xfrm>
                  <a:off x="2870421" y="3896029"/>
                  <a:ext cx="494046" cy="369332"/>
                </a:xfrm>
                <a:prstGeom prst="rect">
                  <a:avLst/>
                </a:prstGeom>
                <a:solidFill>
                  <a:schemeClr val="bg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b="0" i="1" dirty="0" smtClean="0">
                            <a:latin typeface="Cambria Math" panose="02040503050406030204" pitchFamily="18" charset="0"/>
                          </a:rPr>
                          <m:t>24</m:t>
                        </m:r>
                      </m:oMath>
                    </m:oMathPara>
                  </a14:m>
                  <a:endParaRPr lang="en-GB" dirty="0"/>
                </a:p>
              </p:txBody>
            </p:sp>
          </mc:Choice>
          <mc:Fallback xmlns="">
            <p:sp>
              <p:nvSpPr>
                <p:cNvPr id="9" name="TextBox 8">
                  <a:extLst>
                    <a:ext uri="{FF2B5EF4-FFF2-40B4-BE49-F238E27FC236}">
                      <a16:creationId xmlns:a16="http://schemas.microsoft.com/office/drawing/2014/main" id="{FDE8C62C-BCE7-A840-83E5-FAB962DFD655}"/>
                    </a:ext>
                  </a:extLst>
                </p:cNvPr>
                <p:cNvSpPr txBox="1">
                  <a:spLocks noRot="1" noChangeAspect="1" noMove="1" noResize="1" noEditPoints="1" noAdjustHandles="1" noChangeArrowheads="1" noChangeShapeType="1" noTextEdit="1"/>
                </p:cNvSpPr>
                <p:nvPr/>
              </p:nvSpPr>
              <p:spPr>
                <a:xfrm>
                  <a:off x="2870421" y="3896029"/>
                  <a:ext cx="494046" cy="369332"/>
                </a:xfrm>
                <a:prstGeom prst="rect">
                  <a:avLst/>
                </a:prstGeom>
                <a:blipFill>
                  <a:blip r:embed="rId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F458072C-37A7-56C8-4719-241A1F1EC6D5}"/>
                    </a:ext>
                  </a:extLst>
                </p:cNvPr>
                <p:cNvSpPr txBox="1"/>
                <p:nvPr/>
              </p:nvSpPr>
              <p:spPr>
                <a:xfrm>
                  <a:off x="4514696" y="2250940"/>
                  <a:ext cx="494046" cy="369332"/>
                </a:xfrm>
                <a:prstGeom prst="rect">
                  <a:avLst/>
                </a:prstGeom>
                <a:solidFill>
                  <a:schemeClr val="bg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i="1" dirty="0" smtClean="0">
                            <a:latin typeface="Cambria Math" panose="02040503050406030204" pitchFamily="18" charset="0"/>
                          </a:rPr>
                          <m:t>1</m:t>
                        </m:r>
                        <m:r>
                          <a:rPr lang="en-GB" b="0" i="1" dirty="0" smtClean="0">
                            <a:latin typeface="Cambria Math" panose="02040503050406030204" pitchFamily="18" charset="0"/>
                          </a:rPr>
                          <m:t>0</m:t>
                        </m:r>
                      </m:oMath>
                    </m:oMathPara>
                  </a14:m>
                  <a:endParaRPr lang="en-GB" dirty="0"/>
                </a:p>
              </p:txBody>
            </p:sp>
          </mc:Choice>
          <mc:Fallback xmlns="">
            <p:sp>
              <p:nvSpPr>
                <p:cNvPr id="11" name="TextBox 10">
                  <a:extLst>
                    <a:ext uri="{FF2B5EF4-FFF2-40B4-BE49-F238E27FC236}">
                      <a16:creationId xmlns:a16="http://schemas.microsoft.com/office/drawing/2014/main" id="{F458072C-37A7-56C8-4719-241A1F1EC6D5}"/>
                    </a:ext>
                  </a:extLst>
                </p:cNvPr>
                <p:cNvSpPr txBox="1">
                  <a:spLocks noRot="1" noChangeAspect="1" noMove="1" noResize="1" noEditPoints="1" noAdjustHandles="1" noChangeArrowheads="1" noChangeShapeType="1" noTextEdit="1"/>
                </p:cNvSpPr>
                <p:nvPr/>
              </p:nvSpPr>
              <p:spPr>
                <a:xfrm>
                  <a:off x="4514696" y="2250940"/>
                  <a:ext cx="494046" cy="369332"/>
                </a:xfrm>
                <a:prstGeom prst="rect">
                  <a:avLst/>
                </a:prstGeom>
                <a:blipFill>
                  <a:blip r:embed="rId4"/>
                  <a:stretch>
                    <a:fillRect/>
                  </a:stretch>
                </a:blipFill>
              </p:spPr>
              <p:txBody>
                <a:bodyPr/>
                <a:lstStyle/>
                <a:p>
                  <a:r>
                    <a:rPr lang="en-GB">
                      <a:noFill/>
                    </a:rPr>
                    <a:t> </a:t>
                  </a:r>
                </a:p>
              </p:txBody>
            </p:sp>
          </mc:Fallback>
        </mc:AlternateContent>
      </p:grpSp>
      <p:sp>
        <p:nvSpPr>
          <p:cNvPr id="12" name="TextBox 12">
            <a:extLst>
              <a:ext uri="{FF2B5EF4-FFF2-40B4-BE49-F238E27FC236}">
                <a16:creationId xmlns:a16="http://schemas.microsoft.com/office/drawing/2014/main" id="{E805EF0B-926F-6C99-6B52-93017F9E9EE6}"/>
              </a:ext>
            </a:extLst>
          </p:cNvPr>
          <p:cNvSpPr txBox="1"/>
          <p:nvPr/>
        </p:nvSpPr>
        <p:spPr>
          <a:xfrm>
            <a:off x="10565768" y="373002"/>
            <a:ext cx="974947" cy="4001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000" dirty="0">
                <a:latin typeface="Bradley Hand ITC" panose="03070402050302030203" pitchFamily="66" charset="0"/>
              </a:rPr>
              <a:t>SIC_92</a:t>
            </a:r>
          </a:p>
        </p:txBody>
      </p:sp>
      <p:sp>
        <p:nvSpPr>
          <p:cNvPr id="16" name="TextBox 15">
            <a:extLst>
              <a:ext uri="{FF2B5EF4-FFF2-40B4-BE49-F238E27FC236}">
                <a16:creationId xmlns:a16="http://schemas.microsoft.com/office/drawing/2014/main" id="{2F5A69A0-348F-3190-760E-A5E5CFD58F17}"/>
              </a:ext>
            </a:extLst>
          </p:cNvPr>
          <p:cNvSpPr txBox="1"/>
          <p:nvPr/>
        </p:nvSpPr>
        <p:spPr>
          <a:xfrm>
            <a:off x="9132189" y="2341315"/>
            <a:ext cx="2059282" cy="369332"/>
          </a:xfrm>
          <a:prstGeom prst="rect">
            <a:avLst/>
          </a:prstGeom>
          <a:noFill/>
        </p:spPr>
        <p:txBody>
          <a:bodyPr wrap="none" rtlCol="0">
            <a:spAutoFit/>
          </a:bodyPr>
          <a:lstStyle/>
          <a:p>
            <a:r>
              <a:rPr lang="en-GB" dirty="0"/>
              <a:t>(not drawn to scale)</a:t>
            </a:r>
          </a:p>
        </p:txBody>
      </p:sp>
    </p:spTree>
    <p:extLst>
      <p:ext uri="{BB962C8B-B14F-4D97-AF65-F5344CB8AC3E}">
        <p14:creationId xmlns:p14="http://schemas.microsoft.com/office/powerpoint/2010/main" val="883664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D3458-6821-4B5B-39E9-49798F520B66}"/>
              </a:ext>
            </a:extLst>
          </p:cNvPr>
          <p:cNvSpPr>
            <a:spLocks noGrp="1"/>
          </p:cNvSpPr>
          <p:nvPr>
            <p:ph type="title"/>
          </p:nvPr>
        </p:nvSpPr>
        <p:spPr>
          <a:xfrm>
            <a:off x="838200" y="365125"/>
            <a:ext cx="10515600" cy="815975"/>
          </a:xfrm>
        </p:spPr>
        <p:txBody>
          <a:bodyPr/>
          <a:lstStyle/>
          <a:p>
            <a:pPr algn="ctr"/>
            <a:r>
              <a:rPr lang="en-GB" dirty="0">
                <a:latin typeface="Comic Sans MS" panose="030F0702030302020204" pitchFamily="66" charset="0"/>
              </a:rPr>
              <a:t>Puzzling Perimeter - 2</a:t>
            </a:r>
          </a:p>
        </p:txBody>
      </p:sp>
      <p:sp>
        <p:nvSpPr>
          <p:cNvPr id="3" name="Content Placeholder 2">
            <a:extLst>
              <a:ext uri="{FF2B5EF4-FFF2-40B4-BE49-F238E27FC236}">
                <a16:creationId xmlns:a16="http://schemas.microsoft.com/office/drawing/2014/main" id="{AF165B7F-1EE0-7AE3-4E4B-48C16F01B7DC}"/>
              </a:ext>
            </a:extLst>
          </p:cNvPr>
          <p:cNvSpPr>
            <a:spLocks noGrp="1"/>
          </p:cNvSpPr>
          <p:nvPr>
            <p:ph idx="1"/>
          </p:nvPr>
        </p:nvSpPr>
        <p:spPr>
          <a:xfrm>
            <a:off x="838200" y="1306301"/>
            <a:ext cx="9666766" cy="1003300"/>
          </a:xfrm>
        </p:spPr>
        <p:txBody>
          <a:bodyPr/>
          <a:lstStyle/>
          <a:p>
            <a:pPr marL="0" indent="0">
              <a:buNone/>
            </a:pPr>
            <a:r>
              <a:rPr lang="en-GB" dirty="0">
                <a:latin typeface="Comic Sans MS" panose="030F0702030302020204" pitchFamily="66" charset="0"/>
              </a:rPr>
              <a:t>Find the perimeter of the polygon, in which all sides are either vertical or horizontal.</a:t>
            </a:r>
          </a:p>
        </p:txBody>
      </p:sp>
      <p:grpSp>
        <p:nvGrpSpPr>
          <p:cNvPr id="18" name="Group 17">
            <a:extLst>
              <a:ext uri="{FF2B5EF4-FFF2-40B4-BE49-F238E27FC236}">
                <a16:creationId xmlns:a16="http://schemas.microsoft.com/office/drawing/2014/main" id="{3464FAF9-354B-05B5-2D00-871CBE2FC69F}"/>
              </a:ext>
            </a:extLst>
          </p:cNvPr>
          <p:cNvGrpSpPr/>
          <p:nvPr/>
        </p:nvGrpSpPr>
        <p:grpSpPr>
          <a:xfrm>
            <a:off x="2870421" y="2250940"/>
            <a:ext cx="5226663" cy="3159563"/>
            <a:chOff x="2870421" y="2250940"/>
            <a:chExt cx="5226663" cy="3159563"/>
          </a:xfrm>
        </p:grpSpPr>
        <p:grpSp>
          <p:nvGrpSpPr>
            <p:cNvPr id="8" name="Group 7">
              <a:extLst>
                <a:ext uri="{FF2B5EF4-FFF2-40B4-BE49-F238E27FC236}">
                  <a16:creationId xmlns:a16="http://schemas.microsoft.com/office/drawing/2014/main" id="{FF2DF4E7-A95F-0351-D040-84C92D0A13A5}"/>
                </a:ext>
              </a:extLst>
            </p:cNvPr>
            <p:cNvGrpSpPr/>
            <p:nvPr/>
          </p:nvGrpSpPr>
          <p:grpSpPr>
            <a:xfrm>
              <a:off x="3471082" y="2706616"/>
              <a:ext cx="4617493" cy="2702257"/>
              <a:chOff x="3471082" y="3557516"/>
              <a:chExt cx="4617493" cy="2702257"/>
            </a:xfrm>
          </p:grpSpPr>
          <p:sp>
            <p:nvSpPr>
              <p:cNvPr id="4" name="Rectangle 3">
                <a:extLst>
                  <a:ext uri="{FF2B5EF4-FFF2-40B4-BE49-F238E27FC236}">
                    <a16:creationId xmlns:a16="http://schemas.microsoft.com/office/drawing/2014/main" id="{6C8BC547-F182-D28E-9BBE-ED0EAF8F06FE}"/>
                  </a:ext>
                </a:extLst>
              </p:cNvPr>
              <p:cNvSpPr/>
              <p:nvPr/>
            </p:nvSpPr>
            <p:spPr>
              <a:xfrm>
                <a:off x="3471082" y="3562349"/>
                <a:ext cx="2581275" cy="600075"/>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4CEF12A8-8206-D36E-6661-E88C5FE3C1B8}"/>
                  </a:ext>
                </a:extLst>
              </p:cNvPr>
              <p:cNvSpPr/>
              <p:nvPr/>
            </p:nvSpPr>
            <p:spPr>
              <a:xfrm>
                <a:off x="3471082" y="3962594"/>
                <a:ext cx="1581151" cy="1373867"/>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Rectangle 5">
                <a:extLst>
                  <a:ext uri="{FF2B5EF4-FFF2-40B4-BE49-F238E27FC236}">
                    <a16:creationId xmlns:a16="http://schemas.microsoft.com/office/drawing/2014/main" id="{132465A2-0344-6C58-A7BC-D35605D299B3}"/>
                  </a:ext>
                </a:extLst>
              </p:cNvPr>
              <p:cNvSpPr/>
              <p:nvPr/>
            </p:nvSpPr>
            <p:spPr>
              <a:xfrm>
                <a:off x="3471082" y="5210175"/>
                <a:ext cx="4610100" cy="1047750"/>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Freeform: Shape 6">
                <a:extLst>
                  <a:ext uri="{FF2B5EF4-FFF2-40B4-BE49-F238E27FC236}">
                    <a16:creationId xmlns:a16="http://schemas.microsoft.com/office/drawing/2014/main" id="{7E86C185-B3B0-2219-9AB1-1FA1039C1E1A}"/>
                  </a:ext>
                </a:extLst>
              </p:cNvPr>
              <p:cNvSpPr/>
              <p:nvPr/>
            </p:nvSpPr>
            <p:spPr>
              <a:xfrm>
                <a:off x="3471082" y="3557516"/>
                <a:ext cx="4617493" cy="2702257"/>
              </a:xfrm>
              <a:custGeom>
                <a:avLst/>
                <a:gdLst>
                  <a:gd name="connsiteX0" fmla="*/ 0 w 4617493"/>
                  <a:gd name="connsiteY0" fmla="*/ 4550 h 2702257"/>
                  <a:gd name="connsiteX1" fmla="*/ 2593075 w 4617493"/>
                  <a:gd name="connsiteY1" fmla="*/ 0 h 2702257"/>
                  <a:gd name="connsiteX2" fmla="*/ 2593075 w 4617493"/>
                  <a:gd name="connsiteY2" fmla="*/ 605051 h 2702257"/>
                  <a:gd name="connsiteX3" fmla="*/ 1596789 w 4617493"/>
                  <a:gd name="connsiteY3" fmla="*/ 609600 h 2702257"/>
                  <a:gd name="connsiteX4" fmla="*/ 1596789 w 4617493"/>
                  <a:gd name="connsiteY4" fmla="*/ 1646830 h 2702257"/>
                  <a:gd name="connsiteX5" fmla="*/ 4617493 w 4617493"/>
                  <a:gd name="connsiteY5" fmla="*/ 1646830 h 2702257"/>
                  <a:gd name="connsiteX6" fmla="*/ 4617493 w 4617493"/>
                  <a:gd name="connsiteY6" fmla="*/ 2702257 h 2702257"/>
                  <a:gd name="connsiteX7" fmla="*/ 4550 w 4617493"/>
                  <a:gd name="connsiteY7" fmla="*/ 2702257 h 2702257"/>
                  <a:gd name="connsiteX8" fmla="*/ 0 w 4617493"/>
                  <a:gd name="connsiteY8" fmla="*/ 4550 h 2702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17493" h="2702257">
                    <a:moveTo>
                      <a:pt x="0" y="4550"/>
                    </a:moveTo>
                    <a:lnTo>
                      <a:pt x="2593075" y="0"/>
                    </a:lnTo>
                    <a:lnTo>
                      <a:pt x="2593075" y="605051"/>
                    </a:lnTo>
                    <a:lnTo>
                      <a:pt x="1596789" y="609600"/>
                    </a:lnTo>
                    <a:lnTo>
                      <a:pt x="1596789" y="1646830"/>
                    </a:lnTo>
                    <a:lnTo>
                      <a:pt x="4617493" y="1646830"/>
                    </a:lnTo>
                    <a:lnTo>
                      <a:pt x="4617493" y="2702257"/>
                    </a:lnTo>
                    <a:lnTo>
                      <a:pt x="4550" y="2702257"/>
                    </a:lnTo>
                    <a:cubicBezTo>
                      <a:pt x="3033" y="1803021"/>
                      <a:pt x="1517" y="903786"/>
                      <a:pt x="0" y="4550"/>
                    </a:cubicBezTo>
                    <a:close/>
                  </a:path>
                </a:pathLst>
              </a:custGeom>
              <a:noFill/>
              <a:ln w="285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cxnSp>
          <p:nvCxnSpPr>
            <p:cNvPr id="13" name="Straight Arrow Connector 12">
              <a:extLst>
                <a:ext uri="{FF2B5EF4-FFF2-40B4-BE49-F238E27FC236}">
                  <a16:creationId xmlns:a16="http://schemas.microsoft.com/office/drawing/2014/main" id="{DD783C26-83E9-5C6B-D095-47E729A310CC}"/>
                </a:ext>
              </a:extLst>
            </p:cNvPr>
            <p:cNvCxnSpPr/>
            <p:nvPr/>
          </p:nvCxnSpPr>
          <p:spPr>
            <a:xfrm>
              <a:off x="5068135" y="4080695"/>
              <a:ext cx="3028949" cy="0"/>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961F59AD-9BC6-2B01-EE8D-A3DB371D1FAD}"/>
                    </a:ext>
                  </a:extLst>
                </p:cNvPr>
                <p:cNvSpPr txBox="1"/>
                <p:nvPr/>
              </p:nvSpPr>
              <p:spPr>
                <a:xfrm>
                  <a:off x="6340458" y="3896029"/>
                  <a:ext cx="494046" cy="369332"/>
                </a:xfrm>
                <a:prstGeom prst="rect">
                  <a:avLst/>
                </a:prstGeom>
                <a:solidFill>
                  <a:schemeClr val="bg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b="0" i="1" dirty="0" smtClean="0">
                            <a:latin typeface="Cambria Math" panose="02040503050406030204" pitchFamily="18" charset="0"/>
                          </a:rPr>
                          <m:t>20</m:t>
                        </m:r>
                      </m:oMath>
                    </m:oMathPara>
                  </a14:m>
                  <a:endParaRPr lang="en-GB" dirty="0"/>
                </a:p>
              </p:txBody>
            </p:sp>
          </mc:Choice>
          <mc:Fallback xmlns="">
            <p:sp>
              <p:nvSpPr>
                <p:cNvPr id="10" name="TextBox 9">
                  <a:extLst>
                    <a:ext uri="{FF2B5EF4-FFF2-40B4-BE49-F238E27FC236}">
                      <a16:creationId xmlns:a16="http://schemas.microsoft.com/office/drawing/2014/main" id="{961F59AD-9BC6-2B01-EE8D-A3DB371D1FAD}"/>
                    </a:ext>
                  </a:extLst>
                </p:cNvPr>
                <p:cNvSpPr txBox="1">
                  <a:spLocks noRot="1" noChangeAspect="1" noMove="1" noResize="1" noEditPoints="1" noAdjustHandles="1" noChangeArrowheads="1" noChangeShapeType="1" noTextEdit="1"/>
                </p:cNvSpPr>
                <p:nvPr/>
              </p:nvSpPr>
              <p:spPr>
                <a:xfrm>
                  <a:off x="6340458" y="3896029"/>
                  <a:ext cx="494046" cy="369332"/>
                </a:xfrm>
                <a:prstGeom prst="rect">
                  <a:avLst/>
                </a:prstGeom>
                <a:blipFill>
                  <a:blip r:embed="rId2"/>
                  <a:stretch>
                    <a:fillRect/>
                  </a:stretch>
                </a:blipFill>
              </p:spPr>
              <p:txBody>
                <a:bodyPr/>
                <a:lstStyle/>
                <a:p>
                  <a:r>
                    <a:rPr lang="en-GB">
                      <a:noFill/>
                    </a:rPr>
                    <a:t> </a:t>
                  </a:r>
                </a:p>
              </p:txBody>
            </p:sp>
          </mc:Fallback>
        </mc:AlternateContent>
        <p:cxnSp>
          <p:nvCxnSpPr>
            <p:cNvPr id="14" name="Straight Arrow Connector 13">
              <a:extLst>
                <a:ext uri="{FF2B5EF4-FFF2-40B4-BE49-F238E27FC236}">
                  <a16:creationId xmlns:a16="http://schemas.microsoft.com/office/drawing/2014/main" id="{79CC9AD2-F84D-6F9C-472B-9560937A553E}"/>
                </a:ext>
              </a:extLst>
            </p:cNvPr>
            <p:cNvCxnSpPr>
              <a:cxnSpLocks/>
            </p:cNvCxnSpPr>
            <p:nvPr/>
          </p:nvCxnSpPr>
          <p:spPr>
            <a:xfrm>
              <a:off x="3116908" y="2706618"/>
              <a:ext cx="0" cy="2703885"/>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DA87945C-1F52-9654-D518-DB3F390B6C96}"/>
                </a:ext>
              </a:extLst>
            </p:cNvPr>
            <p:cNvCxnSpPr>
              <a:cxnSpLocks/>
            </p:cNvCxnSpPr>
            <p:nvPr/>
          </p:nvCxnSpPr>
          <p:spPr>
            <a:xfrm>
              <a:off x="3471082" y="2435606"/>
              <a:ext cx="2581275" cy="0"/>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FDE8C62C-BCE7-A840-83E5-FAB962DFD655}"/>
                    </a:ext>
                  </a:extLst>
                </p:cNvPr>
                <p:cNvSpPr txBox="1"/>
                <p:nvPr/>
              </p:nvSpPr>
              <p:spPr>
                <a:xfrm>
                  <a:off x="2870421" y="3896029"/>
                  <a:ext cx="494046" cy="369332"/>
                </a:xfrm>
                <a:prstGeom prst="rect">
                  <a:avLst/>
                </a:prstGeom>
                <a:solidFill>
                  <a:schemeClr val="bg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b="0" i="1" dirty="0" smtClean="0">
                            <a:latin typeface="Cambria Math" panose="02040503050406030204" pitchFamily="18" charset="0"/>
                          </a:rPr>
                          <m:t>10</m:t>
                        </m:r>
                      </m:oMath>
                    </m:oMathPara>
                  </a14:m>
                  <a:endParaRPr lang="en-GB" dirty="0"/>
                </a:p>
              </p:txBody>
            </p:sp>
          </mc:Choice>
          <mc:Fallback xmlns="">
            <p:sp>
              <p:nvSpPr>
                <p:cNvPr id="9" name="TextBox 8">
                  <a:extLst>
                    <a:ext uri="{FF2B5EF4-FFF2-40B4-BE49-F238E27FC236}">
                      <a16:creationId xmlns:a16="http://schemas.microsoft.com/office/drawing/2014/main" id="{FDE8C62C-BCE7-A840-83E5-FAB962DFD655}"/>
                    </a:ext>
                  </a:extLst>
                </p:cNvPr>
                <p:cNvSpPr txBox="1">
                  <a:spLocks noRot="1" noChangeAspect="1" noMove="1" noResize="1" noEditPoints="1" noAdjustHandles="1" noChangeArrowheads="1" noChangeShapeType="1" noTextEdit="1"/>
                </p:cNvSpPr>
                <p:nvPr/>
              </p:nvSpPr>
              <p:spPr>
                <a:xfrm>
                  <a:off x="2870421" y="3896029"/>
                  <a:ext cx="494046" cy="369332"/>
                </a:xfrm>
                <a:prstGeom prst="rect">
                  <a:avLst/>
                </a:prstGeom>
                <a:blipFill>
                  <a:blip r:embed="rId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F458072C-37A7-56C8-4719-241A1F1EC6D5}"/>
                    </a:ext>
                  </a:extLst>
                </p:cNvPr>
                <p:cNvSpPr txBox="1"/>
                <p:nvPr/>
              </p:nvSpPr>
              <p:spPr>
                <a:xfrm>
                  <a:off x="4514696" y="2250940"/>
                  <a:ext cx="494046" cy="369332"/>
                </a:xfrm>
                <a:prstGeom prst="rect">
                  <a:avLst/>
                </a:prstGeom>
                <a:solidFill>
                  <a:schemeClr val="bg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i="1" dirty="0" smtClean="0">
                            <a:latin typeface="Cambria Math" panose="02040503050406030204" pitchFamily="18" charset="0"/>
                          </a:rPr>
                          <m:t>1</m:t>
                        </m:r>
                        <m:r>
                          <a:rPr lang="en-GB" b="0" i="1" dirty="0" smtClean="0">
                            <a:latin typeface="Cambria Math" panose="02040503050406030204" pitchFamily="18" charset="0"/>
                          </a:rPr>
                          <m:t>6</m:t>
                        </m:r>
                      </m:oMath>
                    </m:oMathPara>
                  </a14:m>
                  <a:endParaRPr lang="en-GB" dirty="0"/>
                </a:p>
              </p:txBody>
            </p:sp>
          </mc:Choice>
          <mc:Fallback xmlns="">
            <p:sp>
              <p:nvSpPr>
                <p:cNvPr id="11" name="TextBox 10">
                  <a:extLst>
                    <a:ext uri="{FF2B5EF4-FFF2-40B4-BE49-F238E27FC236}">
                      <a16:creationId xmlns:a16="http://schemas.microsoft.com/office/drawing/2014/main" id="{F458072C-37A7-56C8-4719-241A1F1EC6D5}"/>
                    </a:ext>
                  </a:extLst>
                </p:cNvPr>
                <p:cNvSpPr txBox="1">
                  <a:spLocks noRot="1" noChangeAspect="1" noMove="1" noResize="1" noEditPoints="1" noAdjustHandles="1" noChangeArrowheads="1" noChangeShapeType="1" noTextEdit="1"/>
                </p:cNvSpPr>
                <p:nvPr/>
              </p:nvSpPr>
              <p:spPr>
                <a:xfrm>
                  <a:off x="4514696" y="2250940"/>
                  <a:ext cx="494046" cy="369332"/>
                </a:xfrm>
                <a:prstGeom prst="rect">
                  <a:avLst/>
                </a:prstGeom>
                <a:blipFill>
                  <a:blip r:embed="rId4"/>
                  <a:stretch>
                    <a:fillRect/>
                  </a:stretch>
                </a:blipFill>
              </p:spPr>
              <p:txBody>
                <a:bodyPr/>
                <a:lstStyle/>
                <a:p>
                  <a:r>
                    <a:rPr lang="en-GB">
                      <a:noFill/>
                    </a:rPr>
                    <a:t> </a:t>
                  </a:r>
                </a:p>
              </p:txBody>
            </p:sp>
          </mc:Fallback>
        </mc:AlternateContent>
      </p:grpSp>
      <p:sp>
        <p:nvSpPr>
          <p:cNvPr id="12" name="TextBox 12">
            <a:extLst>
              <a:ext uri="{FF2B5EF4-FFF2-40B4-BE49-F238E27FC236}">
                <a16:creationId xmlns:a16="http://schemas.microsoft.com/office/drawing/2014/main" id="{E805EF0B-926F-6C99-6B52-93017F9E9EE6}"/>
              </a:ext>
            </a:extLst>
          </p:cNvPr>
          <p:cNvSpPr txBox="1"/>
          <p:nvPr/>
        </p:nvSpPr>
        <p:spPr>
          <a:xfrm>
            <a:off x="10565768" y="373002"/>
            <a:ext cx="974947" cy="4001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000" dirty="0">
                <a:latin typeface="Bradley Hand ITC" panose="03070402050302030203" pitchFamily="66" charset="0"/>
              </a:rPr>
              <a:t>SIC_92</a:t>
            </a:r>
          </a:p>
        </p:txBody>
      </p:sp>
      <p:sp>
        <p:nvSpPr>
          <p:cNvPr id="16" name="TextBox 15">
            <a:extLst>
              <a:ext uri="{FF2B5EF4-FFF2-40B4-BE49-F238E27FC236}">
                <a16:creationId xmlns:a16="http://schemas.microsoft.com/office/drawing/2014/main" id="{2F5A69A0-348F-3190-760E-A5E5CFD58F17}"/>
              </a:ext>
            </a:extLst>
          </p:cNvPr>
          <p:cNvSpPr txBox="1"/>
          <p:nvPr/>
        </p:nvSpPr>
        <p:spPr>
          <a:xfrm>
            <a:off x="9132189" y="2341315"/>
            <a:ext cx="2059282" cy="369332"/>
          </a:xfrm>
          <a:prstGeom prst="rect">
            <a:avLst/>
          </a:prstGeom>
          <a:noFill/>
        </p:spPr>
        <p:txBody>
          <a:bodyPr wrap="none" rtlCol="0">
            <a:spAutoFit/>
          </a:bodyPr>
          <a:lstStyle/>
          <a:p>
            <a:r>
              <a:rPr lang="en-GB" dirty="0"/>
              <a:t>(not drawn to scale)</a:t>
            </a:r>
          </a:p>
        </p:txBody>
      </p:sp>
    </p:spTree>
    <p:extLst>
      <p:ext uri="{BB962C8B-B14F-4D97-AF65-F5344CB8AC3E}">
        <p14:creationId xmlns:p14="http://schemas.microsoft.com/office/powerpoint/2010/main" val="36575754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D3458-6821-4B5B-39E9-49798F520B66}"/>
              </a:ext>
            </a:extLst>
          </p:cNvPr>
          <p:cNvSpPr>
            <a:spLocks noGrp="1"/>
          </p:cNvSpPr>
          <p:nvPr>
            <p:ph type="title"/>
          </p:nvPr>
        </p:nvSpPr>
        <p:spPr>
          <a:xfrm>
            <a:off x="838200" y="365125"/>
            <a:ext cx="10515600" cy="815975"/>
          </a:xfrm>
        </p:spPr>
        <p:txBody>
          <a:bodyPr/>
          <a:lstStyle/>
          <a:p>
            <a:pPr algn="ctr"/>
            <a:r>
              <a:rPr lang="en-GB" dirty="0">
                <a:latin typeface="Comic Sans MS" panose="030F0702030302020204" pitchFamily="66" charset="0"/>
              </a:rPr>
              <a:t>Puzzling Perimeter - 2</a:t>
            </a:r>
          </a:p>
        </p:txBody>
      </p:sp>
      <p:sp>
        <p:nvSpPr>
          <p:cNvPr id="3" name="Content Placeholder 2">
            <a:extLst>
              <a:ext uri="{FF2B5EF4-FFF2-40B4-BE49-F238E27FC236}">
                <a16:creationId xmlns:a16="http://schemas.microsoft.com/office/drawing/2014/main" id="{AF165B7F-1EE0-7AE3-4E4B-48C16F01B7DC}"/>
              </a:ext>
            </a:extLst>
          </p:cNvPr>
          <p:cNvSpPr>
            <a:spLocks noGrp="1"/>
          </p:cNvSpPr>
          <p:nvPr>
            <p:ph idx="1"/>
          </p:nvPr>
        </p:nvSpPr>
        <p:spPr>
          <a:xfrm>
            <a:off x="838200" y="1306301"/>
            <a:ext cx="9666766" cy="1003300"/>
          </a:xfrm>
        </p:spPr>
        <p:txBody>
          <a:bodyPr/>
          <a:lstStyle/>
          <a:p>
            <a:pPr marL="0" indent="0">
              <a:buNone/>
            </a:pPr>
            <a:r>
              <a:rPr lang="en-GB" dirty="0">
                <a:latin typeface="Comic Sans MS" panose="030F0702030302020204" pitchFamily="66" charset="0"/>
              </a:rPr>
              <a:t>Find the perimeter of the polygon, in which all sides are either vertical or horizontal.</a:t>
            </a:r>
          </a:p>
        </p:txBody>
      </p:sp>
      <p:grpSp>
        <p:nvGrpSpPr>
          <p:cNvPr id="18" name="Group 17">
            <a:extLst>
              <a:ext uri="{FF2B5EF4-FFF2-40B4-BE49-F238E27FC236}">
                <a16:creationId xmlns:a16="http://schemas.microsoft.com/office/drawing/2014/main" id="{3464FAF9-354B-05B5-2D00-871CBE2FC69F}"/>
              </a:ext>
            </a:extLst>
          </p:cNvPr>
          <p:cNvGrpSpPr/>
          <p:nvPr/>
        </p:nvGrpSpPr>
        <p:grpSpPr>
          <a:xfrm>
            <a:off x="2870421" y="2250940"/>
            <a:ext cx="5226663" cy="3159563"/>
            <a:chOff x="2870421" y="2250940"/>
            <a:chExt cx="5226663" cy="3159563"/>
          </a:xfrm>
        </p:grpSpPr>
        <p:grpSp>
          <p:nvGrpSpPr>
            <p:cNvPr id="8" name="Group 7">
              <a:extLst>
                <a:ext uri="{FF2B5EF4-FFF2-40B4-BE49-F238E27FC236}">
                  <a16:creationId xmlns:a16="http://schemas.microsoft.com/office/drawing/2014/main" id="{FF2DF4E7-A95F-0351-D040-84C92D0A13A5}"/>
                </a:ext>
              </a:extLst>
            </p:cNvPr>
            <p:cNvGrpSpPr/>
            <p:nvPr/>
          </p:nvGrpSpPr>
          <p:grpSpPr>
            <a:xfrm>
              <a:off x="3471082" y="2706616"/>
              <a:ext cx="4617493" cy="2702257"/>
              <a:chOff x="3471082" y="3557516"/>
              <a:chExt cx="4617493" cy="2702257"/>
            </a:xfrm>
          </p:grpSpPr>
          <p:sp>
            <p:nvSpPr>
              <p:cNvPr id="4" name="Rectangle 3">
                <a:extLst>
                  <a:ext uri="{FF2B5EF4-FFF2-40B4-BE49-F238E27FC236}">
                    <a16:creationId xmlns:a16="http://schemas.microsoft.com/office/drawing/2014/main" id="{6C8BC547-F182-D28E-9BBE-ED0EAF8F06FE}"/>
                  </a:ext>
                </a:extLst>
              </p:cNvPr>
              <p:cNvSpPr/>
              <p:nvPr/>
            </p:nvSpPr>
            <p:spPr>
              <a:xfrm>
                <a:off x="3471082" y="3562349"/>
                <a:ext cx="2581275" cy="600075"/>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4CEF12A8-8206-D36E-6661-E88C5FE3C1B8}"/>
                  </a:ext>
                </a:extLst>
              </p:cNvPr>
              <p:cNvSpPr/>
              <p:nvPr/>
            </p:nvSpPr>
            <p:spPr>
              <a:xfrm>
                <a:off x="3471082" y="3962594"/>
                <a:ext cx="1581151" cy="1373867"/>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Rectangle 5">
                <a:extLst>
                  <a:ext uri="{FF2B5EF4-FFF2-40B4-BE49-F238E27FC236}">
                    <a16:creationId xmlns:a16="http://schemas.microsoft.com/office/drawing/2014/main" id="{132465A2-0344-6C58-A7BC-D35605D299B3}"/>
                  </a:ext>
                </a:extLst>
              </p:cNvPr>
              <p:cNvSpPr/>
              <p:nvPr/>
            </p:nvSpPr>
            <p:spPr>
              <a:xfrm>
                <a:off x="3471082" y="5210175"/>
                <a:ext cx="4610100" cy="1047750"/>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Freeform: Shape 6">
                <a:extLst>
                  <a:ext uri="{FF2B5EF4-FFF2-40B4-BE49-F238E27FC236}">
                    <a16:creationId xmlns:a16="http://schemas.microsoft.com/office/drawing/2014/main" id="{7E86C185-B3B0-2219-9AB1-1FA1039C1E1A}"/>
                  </a:ext>
                </a:extLst>
              </p:cNvPr>
              <p:cNvSpPr/>
              <p:nvPr/>
            </p:nvSpPr>
            <p:spPr>
              <a:xfrm>
                <a:off x="3471082" y="3557516"/>
                <a:ext cx="4617493" cy="2702257"/>
              </a:xfrm>
              <a:custGeom>
                <a:avLst/>
                <a:gdLst>
                  <a:gd name="connsiteX0" fmla="*/ 0 w 4617493"/>
                  <a:gd name="connsiteY0" fmla="*/ 4550 h 2702257"/>
                  <a:gd name="connsiteX1" fmla="*/ 2593075 w 4617493"/>
                  <a:gd name="connsiteY1" fmla="*/ 0 h 2702257"/>
                  <a:gd name="connsiteX2" fmla="*/ 2593075 w 4617493"/>
                  <a:gd name="connsiteY2" fmla="*/ 605051 h 2702257"/>
                  <a:gd name="connsiteX3" fmla="*/ 1596789 w 4617493"/>
                  <a:gd name="connsiteY3" fmla="*/ 609600 h 2702257"/>
                  <a:gd name="connsiteX4" fmla="*/ 1596789 w 4617493"/>
                  <a:gd name="connsiteY4" fmla="*/ 1646830 h 2702257"/>
                  <a:gd name="connsiteX5" fmla="*/ 4617493 w 4617493"/>
                  <a:gd name="connsiteY5" fmla="*/ 1646830 h 2702257"/>
                  <a:gd name="connsiteX6" fmla="*/ 4617493 w 4617493"/>
                  <a:gd name="connsiteY6" fmla="*/ 2702257 h 2702257"/>
                  <a:gd name="connsiteX7" fmla="*/ 4550 w 4617493"/>
                  <a:gd name="connsiteY7" fmla="*/ 2702257 h 2702257"/>
                  <a:gd name="connsiteX8" fmla="*/ 0 w 4617493"/>
                  <a:gd name="connsiteY8" fmla="*/ 4550 h 2702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17493" h="2702257">
                    <a:moveTo>
                      <a:pt x="0" y="4550"/>
                    </a:moveTo>
                    <a:lnTo>
                      <a:pt x="2593075" y="0"/>
                    </a:lnTo>
                    <a:lnTo>
                      <a:pt x="2593075" y="605051"/>
                    </a:lnTo>
                    <a:lnTo>
                      <a:pt x="1596789" y="609600"/>
                    </a:lnTo>
                    <a:lnTo>
                      <a:pt x="1596789" y="1646830"/>
                    </a:lnTo>
                    <a:lnTo>
                      <a:pt x="4617493" y="1646830"/>
                    </a:lnTo>
                    <a:lnTo>
                      <a:pt x="4617493" y="2702257"/>
                    </a:lnTo>
                    <a:lnTo>
                      <a:pt x="4550" y="2702257"/>
                    </a:lnTo>
                    <a:cubicBezTo>
                      <a:pt x="3033" y="1803021"/>
                      <a:pt x="1517" y="903786"/>
                      <a:pt x="0" y="4550"/>
                    </a:cubicBezTo>
                    <a:close/>
                  </a:path>
                </a:pathLst>
              </a:custGeom>
              <a:noFill/>
              <a:ln w="285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cxnSp>
          <p:nvCxnSpPr>
            <p:cNvPr id="13" name="Straight Arrow Connector 12">
              <a:extLst>
                <a:ext uri="{FF2B5EF4-FFF2-40B4-BE49-F238E27FC236}">
                  <a16:creationId xmlns:a16="http://schemas.microsoft.com/office/drawing/2014/main" id="{DD783C26-83E9-5C6B-D095-47E729A310CC}"/>
                </a:ext>
              </a:extLst>
            </p:cNvPr>
            <p:cNvCxnSpPr/>
            <p:nvPr/>
          </p:nvCxnSpPr>
          <p:spPr>
            <a:xfrm>
              <a:off x="5068135" y="4080695"/>
              <a:ext cx="3028949" cy="0"/>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961F59AD-9BC6-2B01-EE8D-A3DB371D1FAD}"/>
                    </a:ext>
                  </a:extLst>
                </p:cNvPr>
                <p:cNvSpPr txBox="1"/>
                <p:nvPr/>
              </p:nvSpPr>
              <p:spPr>
                <a:xfrm>
                  <a:off x="6340458" y="3896029"/>
                  <a:ext cx="494046" cy="369332"/>
                </a:xfrm>
                <a:prstGeom prst="rect">
                  <a:avLst/>
                </a:prstGeom>
                <a:solidFill>
                  <a:schemeClr val="bg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b="0" i="1" dirty="0" smtClean="0">
                            <a:latin typeface="Cambria Math" panose="02040503050406030204" pitchFamily="18" charset="0"/>
                          </a:rPr>
                          <m:t>22</m:t>
                        </m:r>
                      </m:oMath>
                    </m:oMathPara>
                  </a14:m>
                  <a:endParaRPr lang="en-GB" dirty="0"/>
                </a:p>
              </p:txBody>
            </p:sp>
          </mc:Choice>
          <mc:Fallback xmlns="">
            <p:sp>
              <p:nvSpPr>
                <p:cNvPr id="10" name="TextBox 9">
                  <a:extLst>
                    <a:ext uri="{FF2B5EF4-FFF2-40B4-BE49-F238E27FC236}">
                      <a16:creationId xmlns:a16="http://schemas.microsoft.com/office/drawing/2014/main" id="{961F59AD-9BC6-2B01-EE8D-A3DB371D1FAD}"/>
                    </a:ext>
                  </a:extLst>
                </p:cNvPr>
                <p:cNvSpPr txBox="1">
                  <a:spLocks noRot="1" noChangeAspect="1" noMove="1" noResize="1" noEditPoints="1" noAdjustHandles="1" noChangeArrowheads="1" noChangeShapeType="1" noTextEdit="1"/>
                </p:cNvSpPr>
                <p:nvPr/>
              </p:nvSpPr>
              <p:spPr>
                <a:xfrm>
                  <a:off x="6340458" y="3896029"/>
                  <a:ext cx="494046" cy="369332"/>
                </a:xfrm>
                <a:prstGeom prst="rect">
                  <a:avLst/>
                </a:prstGeom>
                <a:blipFill>
                  <a:blip r:embed="rId2"/>
                  <a:stretch>
                    <a:fillRect/>
                  </a:stretch>
                </a:blipFill>
              </p:spPr>
              <p:txBody>
                <a:bodyPr/>
                <a:lstStyle/>
                <a:p>
                  <a:r>
                    <a:rPr lang="en-GB">
                      <a:noFill/>
                    </a:rPr>
                    <a:t> </a:t>
                  </a:r>
                </a:p>
              </p:txBody>
            </p:sp>
          </mc:Fallback>
        </mc:AlternateContent>
        <p:cxnSp>
          <p:nvCxnSpPr>
            <p:cNvPr id="14" name="Straight Arrow Connector 13">
              <a:extLst>
                <a:ext uri="{FF2B5EF4-FFF2-40B4-BE49-F238E27FC236}">
                  <a16:creationId xmlns:a16="http://schemas.microsoft.com/office/drawing/2014/main" id="{79CC9AD2-F84D-6F9C-472B-9560937A553E}"/>
                </a:ext>
              </a:extLst>
            </p:cNvPr>
            <p:cNvCxnSpPr>
              <a:cxnSpLocks/>
            </p:cNvCxnSpPr>
            <p:nvPr/>
          </p:nvCxnSpPr>
          <p:spPr>
            <a:xfrm>
              <a:off x="3116908" y="2706618"/>
              <a:ext cx="0" cy="2703885"/>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DA87945C-1F52-9654-D518-DB3F390B6C96}"/>
                </a:ext>
              </a:extLst>
            </p:cNvPr>
            <p:cNvCxnSpPr>
              <a:cxnSpLocks/>
            </p:cNvCxnSpPr>
            <p:nvPr/>
          </p:nvCxnSpPr>
          <p:spPr>
            <a:xfrm>
              <a:off x="3471082" y="2435606"/>
              <a:ext cx="2581275" cy="0"/>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FDE8C62C-BCE7-A840-83E5-FAB962DFD655}"/>
                    </a:ext>
                  </a:extLst>
                </p:cNvPr>
                <p:cNvSpPr txBox="1"/>
                <p:nvPr/>
              </p:nvSpPr>
              <p:spPr>
                <a:xfrm>
                  <a:off x="2870421" y="3896029"/>
                  <a:ext cx="494046" cy="369332"/>
                </a:xfrm>
                <a:prstGeom prst="rect">
                  <a:avLst/>
                </a:prstGeom>
                <a:solidFill>
                  <a:schemeClr val="bg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b="0" i="1" dirty="0" smtClean="0">
                            <a:latin typeface="Cambria Math" panose="02040503050406030204" pitchFamily="18" charset="0"/>
                          </a:rPr>
                          <m:t>10</m:t>
                        </m:r>
                      </m:oMath>
                    </m:oMathPara>
                  </a14:m>
                  <a:endParaRPr lang="en-GB" dirty="0"/>
                </a:p>
              </p:txBody>
            </p:sp>
          </mc:Choice>
          <mc:Fallback xmlns="">
            <p:sp>
              <p:nvSpPr>
                <p:cNvPr id="9" name="TextBox 8">
                  <a:extLst>
                    <a:ext uri="{FF2B5EF4-FFF2-40B4-BE49-F238E27FC236}">
                      <a16:creationId xmlns:a16="http://schemas.microsoft.com/office/drawing/2014/main" id="{FDE8C62C-BCE7-A840-83E5-FAB962DFD655}"/>
                    </a:ext>
                  </a:extLst>
                </p:cNvPr>
                <p:cNvSpPr txBox="1">
                  <a:spLocks noRot="1" noChangeAspect="1" noMove="1" noResize="1" noEditPoints="1" noAdjustHandles="1" noChangeArrowheads="1" noChangeShapeType="1" noTextEdit="1"/>
                </p:cNvSpPr>
                <p:nvPr/>
              </p:nvSpPr>
              <p:spPr>
                <a:xfrm>
                  <a:off x="2870421" y="3896029"/>
                  <a:ext cx="494046" cy="369332"/>
                </a:xfrm>
                <a:prstGeom prst="rect">
                  <a:avLst/>
                </a:prstGeom>
                <a:blipFill>
                  <a:blip r:embed="rId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F458072C-37A7-56C8-4719-241A1F1EC6D5}"/>
                    </a:ext>
                  </a:extLst>
                </p:cNvPr>
                <p:cNvSpPr txBox="1"/>
                <p:nvPr/>
              </p:nvSpPr>
              <p:spPr>
                <a:xfrm>
                  <a:off x="4514696" y="2250940"/>
                  <a:ext cx="494046" cy="369332"/>
                </a:xfrm>
                <a:prstGeom prst="rect">
                  <a:avLst/>
                </a:prstGeom>
                <a:solidFill>
                  <a:schemeClr val="bg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i="1" dirty="0" smtClean="0">
                            <a:latin typeface="Cambria Math" panose="02040503050406030204" pitchFamily="18" charset="0"/>
                          </a:rPr>
                          <m:t>1</m:t>
                        </m:r>
                        <m:r>
                          <a:rPr lang="en-GB" b="0" i="1" dirty="0" smtClean="0">
                            <a:latin typeface="Cambria Math" panose="02040503050406030204" pitchFamily="18" charset="0"/>
                          </a:rPr>
                          <m:t>4</m:t>
                        </m:r>
                      </m:oMath>
                    </m:oMathPara>
                  </a14:m>
                  <a:endParaRPr lang="en-GB" dirty="0"/>
                </a:p>
              </p:txBody>
            </p:sp>
          </mc:Choice>
          <mc:Fallback xmlns="">
            <p:sp>
              <p:nvSpPr>
                <p:cNvPr id="11" name="TextBox 10">
                  <a:extLst>
                    <a:ext uri="{FF2B5EF4-FFF2-40B4-BE49-F238E27FC236}">
                      <a16:creationId xmlns:a16="http://schemas.microsoft.com/office/drawing/2014/main" id="{F458072C-37A7-56C8-4719-241A1F1EC6D5}"/>
                    </a:ext>
                  </a:extLst>
                </p:cNvPr>
                <p:cNvSpPr txBox="1">
                  <a:spLocks noRot="1" noChangeAspect="1" noMove="1" noResize="1" noEditPoints="1" noAdjustHandles="1" noChangeArrowheads="1" noChangeShapeType="1" noTextEdit="1"/>
                </p:cNvSpPr>
                <p:nvPr/>
              </p:nvSpPr>
              <p:spPr>
                <a:xfrm>
                  <a:off x="4514696" y="2250940"/>
                  <a:ext cx="494046" cy="369332"/>
                </a:xfrm>
                <a:prstGeom prst="rect">
                  <a:avLst/>
                </a:prstGeom>
                <a:blipFill>
                  <a:blip r:embed="rId4"/>
                  <a:stretch>
                    <a:fillRect/>
                  </a:stretch>
                </a:blipFill>
              </p:spPr>
              <p:txBody>
                <a:bodyPr/>
                <a:lstStyle/>
                <a:p>
                  <a:r>
                    <a:rPr lang="en-GB">
                      <a:noFill/>
                    </a:rPr>
                    <a:t> </a:t>
                  </a:r>
                </a:p>
              </p:txBody>
            </p:sp>
          </mc:Fallback>
        </mc:AlternateContent>
      </p:grpSp>
      <p:sp>
        <p:nvSpPr>
          <p:cNvPr id="12" name="TextBox 12">
            <a:extLst>
              <a:ext uri="{FF2B5EF4-FFF2-40B4-BE49-F238E27FC236}">
                <a16:creationId xmlns:a16="http://schemas.microsoft.com/office/drawing/2014/main" id="{E805EF0B-926F-6C99-6B52-93017F9E9EE6}"/>
              </a:ext>
            </a:extLst>
          </p:cNvPr>
          <p:cNvSpPr txBox="1"/>
          <p:nvPr/>
        </p:nvSpPr>
        <p:spPr>
          <a:xfrm>
            <a:off x="10565768" y="373002"/>
            <a:ext cx="974947" cy="4001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000" dirty="0">
                <a:latin typeface="Bradley Hand ITC" panose="03070402050302030203" pitchFamily="66" charset="0"/>
              </a:rPr>
              <a:t>SIC_92</a:t>
            </a:r>
          </a:p>
        </p:txBody>
      </p:sp>
      <p:sp>
        <p:nvSpPr>
          <p:cNvPr id="16" name="TextBox 15">
            <a:extLst>
              <a:ext uri="{FF2B5EF4-FFF2-40B4-BE49-F238E27FC236}">
                <a16:creationId xmlns:a16="http://schemas.microsoft.com/office/drawing/2014/main" id="{2F5A69A0-348F-3190-760E-A5E5CFD58F17}"/>
              </a:ext>
            </a:extLst>
          </p:cNvPr>
          <p:cNvSpPr txBox="1"/>
          <p:nvPr/>
        </p:nvSpPr>
        <p:spPr>
          <a:xfrm>
            <a:off x="9132189" y="2341315"/>
            <a:ext cx="2059282" cy="369332"/>
          </a:xfrm>
          <a:prstGeom prst="rect">
            <a:avLst/>
          </a:prstGeom>
          <a:noFill/>
        </p:spPr>
        <p:txBody>
          <a:bodyPr wrap="none" rtlCol="0">
            <a:spAutoFit/>
          </a:bodyPr>
          <a:lstStyle/>
          <a:p>
            <a:r>
              <a:rPr lang="en-GB" dirty="0"/>
              <a:t>(not drawn to scale)</a:t>
            </a:r>
          </a:p>
        </p:txBody>
      </p:sp>
    </p:spTree>
    <p:extLst>
      <p:ext uri="{BB962C8B-B14F-4D97-AF65-F5344CB8AC3E}">
        <p14:creationId xmlns:p14="http://schemas.microsoft.com/office/powerpoint/2010/main" val="1691554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D3458-6821-4B5B-39E9-49798F520B66}"/>
              </a:ext>
            </a:extLst>
          </p:cNvPr>
          <p:cNvSpPr>
            <a:spLocks noGrp="1"/>
          </p:cNvSpPr>
          <p:nvPr>
            <p:ph type="title"/>
          </p:nvPr>
        </p:nvSpPr>
        <p:spPr>
          <a:xfrm>
            <a:off x="838200" y="365125"/>
            <a:ext cx="10515600" cy="815975"/>
          </a:xfrm>
        </p:spPr>
        <p:txBody>
          <a:bodyPr/>
          <a:lstStyle/>
          <a:p>
            <a:pPr algn="ctr"/>
            <a:r>
              <a:rPr lang="en-GB" dirty="0">
                <a:latin typeface="Comic Sans MS" panose="030F0702030302020204" pitchFamily="66" charset="0"/>
              </a:rPr>
              <a:t>Puzzling Perimeter - 2</a:t>
            </a:r>
          </a:p>
        </p:txBody>
      </p:sp>
      <p:sp>
        <p:nvSpPr>
          <p:cNvPr id="3" name="Content Placeholder 2">
            <a:extLst>
              <a:ext uri="{FF2B5EF4-FFF2-40B4-BE49-F238E27FC236}">
                <a16:creationId xmlns:a16="http://schemas.microsoft.com/office/drawing/2014/main" id="{AF165B7F-1EE0-7AE3-4E4B-48C16F01B7DC}"/>
              </a:ext>
            </a:extLst>
          </p:cNvPr>
          <p:cNvSpPr>
            <a:spLocks noGrp="1"/>
          </p:cNvSpPr>
          <p:nvPr>
            <p:ph idx="1"/>
          </p:nvPr>
        </p:nvSpPr>
        <p:spPr>
          <a:xfrm>
            <a:off x="838200" y="1306301"/>
            <a:ext cx="9666766" cy="1003300"/>
          </a:xfrm>
        </p:spPr>
        <p:txBody>
          <a:bodyPr/>
          <a:lstStyle/>
          <a:p>
            <a:pPr marL="0" indent="0">
              <a:buNone/>
            </a:pPr>
            <a:r>
              <a:rPr lang="en-GB" dirty="0">
                <a:latin typeface="Comic Sans MS" panose="030F0702030302020204" pitchFamily="66" charset="0"/>
              </a:rPr>
              <a:t>Find the perimeter of the polygon, in which all sides are either vertical or horizontal.</a:t>
            </a:r>
          </a:p>
        </p:txBody>
      </p:sp>
      <p:grpSp>
        <p:nvGrpSpPr>
          <p:cNvPr id="18" name="Group 17">
            <a:extLst>
              <a:ext uri="{FF2B5EF4-FFF2-40B4-BE49-F238E27FC236}">
                <a16:creationId xmlns:a16="http://schemas.microsoft.com/office/drawing/2014/main" id="{3464FAF9-354B-05B5-2D00-871CBE2FC69F}"/>
              </a:ext>
            </a:extLst>
          </p:cNvPr>
          <p:cNvGrpSpPr/>
          <p:nvPr/>
        </p:nvGrpSpPr>
        <p:grpSpPr>
          <a:xfrm>
            <a:off x="2870421" y="2250940"/>
            <a:ext cx="5226663" cy="3159563"/>
            <a:chOff x="2870421" y="2250940"/>
            <a:chExt cx="5226663" cy="3159563"/>
          </a:xfrm>
        </p:grpSpPr>
        <p:grpSp>
          <p:nvGrpSpPr>
            <p:cNvPr id="8" name="Group 7">
              <a:extLst>
                <a:ext uri="{FF2B5EF4-FFF2-40B4-BE49-F238E27FC236}">
                  <a16:creationId xmlns:a16="http://schemas.microsoft.com/office/drawing/2014/main" id="{FF2DF4E7-A95F-0351-D040-84C92D0A13A5}"/>
                </a:ext>
              </a:extLst>
            </p:cNvPr>
            <p:cNvGrpSpPr/>
            <p:nvPr/>
          </p:nvGrpSpPr>
          <p:grpSpPr>
            <a:xfrm>
              <a:off x="3471082" y="2706616"/>
              <a:ext cx="4617493" cy="2702257"/>
              <a:chOff x="3471082" y="3557516"/>
              <a:chExt cx="4617493" cy="2702257"/>
            </a:xfrm>
          </p:grpSpPr>
          <p:sp>
            <p:nvSpPr>
              <p:cNvPr id="4" name="Rectangle 3">
                <a:extLst>
                  <a:ext uri="{FF2B5EF4-FFF2-40B4-BE49-F238E27FC236}">
                    <a16:creationId xmlns:a16="http://schemas.microsoft.com/office/drawing/2014/main" id="{6C8BC547-F182-D28E-9BBE-ED0EAF8F06FE}"/>
                  </a:ext>
                </a:extLst>
              </p:cNvPr>
              <p:cNvSpPr/>
              <p:nvPr/>
            </p:nvSpPr>
            <p:spPr>
              <a:xfrm>
                <a:off x="3471082" y="3562349"/>
                <a:ext cx="2581275" cy="600075"/>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4CEF12A8-8206-D36E-6661-E88C5FE3C1B8}"/>
                  </a:ext>
                </a:extLst>
              </p:cNvPr>
              <p:cNvSpPr/>
              <p:nvPr/>
            </p:nvSpPr>
            <p:spPr>
              <a:xfrm>
                <a:off x="3471082" y="3962594"/>
                <a:ext cx="1581151" cy="1373867"/>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Rectangle 5">
                <a:extLst>
                  <a:ext uri="{FF2B5EF4-FFF2-40B4-BE49-F238E27FC236}">
                    <a16:creationId xmlns:a16="http://schemas.microsoft.com/office/drawing/2014/main" id="{132465A2-0344-6C58-A7BC-D35605D299B3}"/>
                  </a:ext>
                </a:extLst>
              </p:cNvPr>
              <p:cNvSpPr/>
              <p:nvPr/>
            </p:nvSpPr>
            <p:spPr>
              <a:xfrm>
                <a:off x="3471082" y="5210175"/>
                <a:ext cx="4610100" cy="1047750"/>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Freeform: Shape 6">
                <a:extLst>
                  <a:ext uri="{FF2B5EF4-FFF2-40B4-BE49-F238E27FC236}">
                    <a16:creationId xmlns:a16="http://schemas.microsoft.com/office/drawing/2014/main" id="{7E86C185-B3B0-2219-9AB1-1FA1039C1E1A}"/>
                  </a:ext>
                </a:extLst>
              </p:cNvPr>
              <p:cNvSpPr/>
              <p:nvPr/>
            </p:nvSpPr>
            <p:spPr>
              <a:xfrm>
                <a:off x="3471082" y="3557516"/>
                <a:ext cx="4617493" cy="2702257"/>
              </a:xfrm>
              <a:custGeom>
                <a:avLst/>
                <a:gdLst>
                  <a:gd name="connsiteX0" fmla="*/ 0 w 4617493"/>
                  <a:gd name="connsiteY0" fmla="*/ 4550 h 2702257"/>
                  <a:gd name="connsiteX1" fmla="*/ 2593075 w 4617493"/>
                  <a:gd name="connsiteY1" fmla="*/ 0 h 2702257"/>
                  <a:gd name="connsiteX2" fmla="*/ 2593075 w 4617493"/>
                  <a:gd name="connsiteY2" fmla="*/ 605051 h 2702257"/>
                  <a:gd name="connsiteX3" fmla="*/ 1596789 w 4617493"/>
                  <a:gd name="connsiteY3" fmla="*/ 609600 h 2702257"/>
                  <a:gd name="connsiteX4" fmla="*/ 1596789 w 4617493"/>
                  <a:gd name="connsiteY4" fmla="*/ 1646830 h 2702257"/>
                  <a:gd name="connsiteX5" fmla="*/ 4617493 w 4617493"/>
                  <a:gd name="connsiteY5" fmla="*/ 1646830 h 2702257"/>
                  <a:gd name="connsiteX6" fmla="*/ 4617493 w 4617493"/>
                  <a:gd name="connsiteY6" fmla="*/ 2702257 h 2702257"/>
                  <a:gd name="connsiteX7" fmla="*/ 4550 w 4617493"/>
                  <a:gd name="connsiteY7" fmla="*/ 2702257 h 2702257"/>
                  <a:gd name="connsiteX8" fmla="*/ 0 w 4617493"/>
                  <a:gd name="connsiteY8" fmla="*/ 4550 h 2702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17493" h="2702257">
                    <a:moveTo>
                      <a:pt x="0" y="4550"/>
                    </a:moveTo>
                    <a:lnTo>
                      <a:pt x="2593075" y="0"/>
                    </a:lnTo>
                    <a:lnTo>
                      <a:pt x="2593075" y="605051"/>
                    </a:lnTo>
                    <a:lnTo>
                      <a:pt x="1596789" y="609600"/>
                    </a:lnTo>
                    <a:lnTo>
                      <a:pt x="1596789" y="1646830"/>
                    </a:lnTo>
                    <a:lnTo>
                      <a:pt x="4617493" y="1646830"/>
                    </a:lnTo>
                    <a:lnTo>
                      <a:pt x="4617493" y="2702257"/>
                    </a:lnTo>
                    <a:lnTo>
                      <a:pt x="4550" y="2702257"/>
                    </a:lnTo>
                    <a:cubicBezTo>
                      <a:pt x="3033" y="1803021"/>
                      <a:pt x="1517" y="903786"/>
                      <a:pt x="0" y="4550"/>
                    </a:cubicBezTo>
                    <a:close/>
                  </a:path>
                </a:pathLst>
              </a:custGeom>
              <a:noFill/>
              <a:ln w="285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cxnSp>
          <p:nvCxnSpPr>
            <p:cNvPr id="13" name="Straight Arrow Connector 12">
              <a:extLst>
                <a:ext uri="{FF2B5EF4-FFF2-40B4-BE49-F238E27FC236}">
                  <a16:creationId xmlns:a16="http://schemas.microsoft.com/office/drawing/2014/main" id="{DD783C26-83E9-5C6B-D095-47E729A310CC}"/>
                </a:ext>
              </a:extLst>
            </p:cNvPr>
            <p:cNvCxnSpPr/>
            <p:nvPr/>
          </p:nvCxnSpPr>
          <p:spPr>
            <a:xfrm>
              <a:off x="5068135" y="4080695"/>
              <a:ext cx="3028949" cy="0"/>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961F59AD-9BC6-2B01-EE8D-A3DB371D1FAD}"/>
                    </a:ext>
                  </a:extLst>
                </p:cNvPr>
                <p:cNvSpPr txBox="1"/>
                <p:nvPr/>
              </p:nvSpPr>
              <p:spPr>
                <a:xfrm>
                  <a:off x="6340458" y="3896029"/>
                  <a:ext cx="494046" cy="369332"/>
                </a:xfrm>
                <a:prstGeom prst="rect">
                  <a:avLst/>
                </a:prstGeom>
                <a:solidFill>
                  <a:schemeClr val="bg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i="1" dirty="0" smtClean="0">
                            <a:latin typeface="Cambria Math" panose="02040503050406030204" pitchFamily="18" charset="0"/>
                          </a:rPr>
                          <m:t>1</m:t>
                        </m:r>
                        <m:r>
                          <a:rPr lang="en-GB" b="0" i="1" dirty="0" smtClean="0">
                            <a:latin typeface="Cambria Math" panose="02040503050406030204" pitchFamily="18" charset="0"/>
                          </a:rPr>
                          <m:t>8</m:t>
                        </m:r>
                      </m:oMath>
                    </m:oMathPara>
                  </a14:m>
                  <a:endParaRPr lang="en-GB" dirty="0"/>
                </a:p>
              </p:txBody>
            </p:sp>
          </mc:Choice>
          <mc:Fallback xmlns="">
            <p:sp>
              <p:nvSpPr>
                <p:cNvPr id="10" name="TextBox 9">
                  <a:extLst>
                    <a:ext uri="{FF2B5EF4-FFF2-40B4-BE49-F238E27FC236}">
                      <a16:creationId xmlns:a16="http://schemas.microsoft.com/office/drawing/2014/main" id="{961F59AD-9BC6-2B01-EE8D-A3DB371D1FAD}"/>
                    </a:ext>
                  </a:extLst>
                </p:cNvPr>
                <p:cNvSpPr txBox="1">
                  <a:spLocks noRot="1" noChangeAspect="1" noMove="1" noResize="1" noEditPoints="1" noAdjustHandles="1" noChangeArrowheads="1" noChangeShapeType="1" noTextEdit="1"/>
                </p:cNvSpPr>
                <p:nvPr/>
              </p:nvSpPr>
              <p:spPr>
                <a:xfrm>
                  <a:off x="6340458" y="3896029"/>
                  <a:ext cx="494046" cy="369332"/>
                </a:xfrm>
                <a:prstGeom prst="rect">
                  <a:avLst/>
                </a:prstGeom>
                <a:blipFill>
                  <a:blip r:embed="rId2"/>
                  <a:stretch>
                    <a:fillRect/>
                  </a:stretch>
                </a:blipFill>
              </p:spPr>
              <p:txBody>
                <a:bodyPr/>
                <a:lstStyle/>
                <a:p>
                  <a:r>
                    <a:rPr lang="en-GB">
                      <a:noFill/>
                    </a:rPr>
                    <a:t> </a:t>
                  </a:r>
                </a:p>
              </p:txBody>
            </p:sp>
          </mc:Fallback>
        </mc:AlternateContent>
        <p:cxnSp>
          <p:nvCxnSpPr>
            <p:cNvPr id="14" name="Straight Arrow Connector 13">
              <a:extLst>
                <a:ext uri="{FF2B5EF4-FFF2-40B4-BE49-F238E27FC236}">
                  <a16:creationId xmlns:a16="http://schemas.microsoft.com/office/drawing/2014/main" id="{79CC9AD2-F84D-6F9C-472B-9560937A553E}"/>
                </a:ext>
              </a:extLst>
            </p:cNvPr>
            <p:cNvCxnSpPr>
              <a:cxnSpLocks/>
            </p:cNvCxnSpPr>
            <p:nvPr/>
          </p:nvCxnSpPr>
          <p:spPr>
            <a:xfrm>
              <a:off x="3116908" y="2706618"/>
              <a:ext cx="0" cy="2703885"/>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DA87945C-1F52-9654-D518-DB3F390B6C96}"/>
                </a:ext>
              </a:extLst>
            </p:cNvPr>
            <p:cNvCxnSpPr>
              <a:cxnSpLocks/>
            </p:cNvCxnSpPr>
            <p:nvPr/>
          </p:nvCxnSpPr>
          <p:spPr>
            <a:xfrm>
              <a:off x="3471082" y="2435606"/>
              <a:ext cx="2581275" cy="0"/>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FDE8C62C-BCE7-A840-83E5-FAB962DFD655}"/>
                    </a:ext>
                  </a:extLst>
                </p:cNvPr>
                <p:cNvSpPr txBox="1"/>
                <p:nvPr/>
              </p:nvSpPr>
              <p:spPr>
                <a:xfrm>
                  <a:off x="2870421" y="3896029"/>
                  <a:ext cx="494046" cy="369332"/>
                </a:xfrm>
                <a:prstGeom prst="rect">
                  <a:avLst/>
                </a:prstGeom>
                <a:solidFill>
                  <a:schemeClr val="bg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b="0" i="1" dirty="0" smtClean="0">
                            <a:latin typeface="Cambria Math" panose="02040503050406030204" pitchFamily="18" charset="0"/>
                          </a:rPr>
                          <m:t>10</m:t>
                        </m:r>
                      </m:oMath>
                    </m:oMathPara>
                  </a14:m>
                  <a:endParaRPr lang="en-GB" dirty="0"/>
                </a:p>
              </p:txBody>
            </p:sp>
          </mc:Choice>
          <mc:Fallback xmlns="">
            <p:sp>
              <p:nvSpPr>
                <p:cNvPr id="9" name="TextBox 8">
                  <a:extLst>
                    <a:ext uri="{FF2B5EF4-FFF2-40B4-BE49-F238E27FC236}">
                      <a16:creationId xmlns:a16="http://schemas.microsoft.com/office/drawing/2014/main" id="{FDE8C62C-BCE7-A840-83E5-FAB962DFD655}"/>
                    </a:ext>
                  </a:extLst>
                </p:cNvPr>
                <p:cNvSpPr txBox="1">
                  <a:spLocks noRot="1" noChangeAspect="1" noMove="1" noResize="1" noEditPoints="1" noAdjustHandles="1" noChangeArrowheads="1" noChangeShapeType="1" noTextEdit="1"/>
                </p:cNvSpPr>
                <p:nvPr/>
              </p:nvSpPr>
              <p:spPr>
                <a:xfrm>
                  <a:off x="2870421" y="3896029"/>
                  <a:ext cx="494046" cy="369332"/>
                </a:xfrm>
                <a:prstGeom prst="rect">
                  <a:avLst/>
                </a:prstGeom>
                <a:blipFill>
                  <a:blip r:embed="rId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F458072C-37A7-56C8-4719-241A1F1EC6D5}"/>
                    </a:ext>
                  </a:extLst>
                </p:cNvPr>
                <p:cNvSpPr txBox="1"/>
                <p:nvPr/>
              </p:nvSpPr>
              <p:spPr>
                <a:xfrm>
                  <a:off x="4514696" y="2250940"/>
                  <a:ext cx="494046" cy="369332"/>
                </a:xfrm>
                <a:prstGeom prst="rect">
                  <a:avLst/>
                </a:prstGeom>
                <a:solidFill>
                  <a:schemeClr val="bg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i="1" dirty="0" smtClean="0">
                            <a:latin typeface="Cambria Math" panose="02040503050406030204" pitchFamily="18" charset="0"/>
                          </a:rPr>
                          <m:t>1</m:t>
                        </m:r>
                        <m:r>
                          <a:rPr lang="en-GB" b="0" i="1" dirty="0" smtClean="0">
                            <a:latin typeface="Cambria Math" panose="02040503050406030204" pitchFamily="18" charset="0"/>
                          </a:rPr>
                          <m:t>8</m:t>
                        </m:r>
                      </m:oMath>
                    </m:oMathPara>
                  </a14:m>
                  <a:endParaRPr lang="en-GB" dirty="0"/>
                </a:p>
              </p:txBody>
            </p:sp>
          </mc:Choice>
          <mc:Fallback xmlns="">
            <p:sp>
              <p:nvSpPr>
                <p:cNvPr id="11" name="TextBox 10">
                  <a:extLst>
                    <a:ext uri="{FF2B5EF4-FFF2-40B4-BE49-F238E27FC236}">
                      <a16:creationId xmlns:a16="http://schemas.microsoft.com/office/drawing/2014/main" id="{F458072C-37A7-56C8-4719-241A1F1EC6D5}"/>
                    </a:ext>
                  </a:extLst>
                </p:cNvPr>
                <p:cNvSpPr txBox="1">
                  <a:spLocks noRot="1" noChangeAspect="1" noMove="1" noResize="1" noEditPoints="1" noAdjustHandles="1" noChangeArrowheads="1" noChangeShapeType="1" noTextEdit="1"/>
                </p:cNvSpPr>
                <p:nvPr/>
              </p:nvSpPr>
              <p:spPr>
                <a:xfrm>
                  <a:off x="4514696" y="2250940"/>
                  <a:ext cx="494046" cy="369332"/>
                </a:xfrm>
                <a:prstGeom prst="rect">
                  <a:avLst/>
                </a:prstGeom>
                <a:blipFill>
                  <a:blip r:embed="rId4"/>
                  <a:stretch>
                    <a:fillRect/>
                  </a:stretch>
                </a:blipFill>
              </p:spPr>
              <p:txBody>
                <a:bodyPr/>
                <a:lstStyle/>
                <a:p>
                  <a:r>
                    <a:rPr lang="en-GB">
                      <a:noFill/>
                    </a:rPr>
                    <a:t> </a:t>
                  </a:r>
                </a:p>
              </p:txBody>
            </p:sp>
          </mc:Fallback>
        </mc:AlternateContent>
      </p:grpSp>
      <p:sp>
        <p:nvSpPr>
          <p:cNvPr id="12" name="TextBox 12">
            <a:extLst>
              <a:ext uri="{FF2B5EF4-FFF2-40B4-BE49-F238E27FC236}">
                <a16:creationId xmlns:a16="http://schemas.microsoft.com/office/drawing/2014/main" id="{E805EF0B-926F-6C99-6B52-93017F9E9EE6}"/>
              </a:ext>
            </a:extLst>
          </p:cNvPr>
          <p:cNvSpPr txBox="1"/>
          <p:nvPr/>
        </p:nvSpPr>
        <p:spPr>
          <a:xfrm>
            <a:off x="10565768" y="373002"/>
            <a:ext cx="974947" cy="4001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000" dirty="0">
                <a:latin typeface="Bradley Hand ITC" panose="03070402050302030203" pitchFamily="66" charset="0"/>
              </a:rPr>
              <a:t>SIC_92</a:t>
            </a:r>
          </a:p>
        </p:txBody>
      </p:sp>
      <p:sp>
        <p:nvSpPr>
          <p:cNvPr id="16" name="TextBox 15">
            <a:extLst>
              <a:ext uri="{FF2B5EF4-FFF2-40B4-BE49-F238E27FC236}">
                <a16:creationId xmlns:a16="http://schemas.microsoft.com/office/drawing/2014/main" id="{2F5A69A0-348F-3190-760E-A5E5CFD58F17}"/>
              </a:ext>
            </a:extLst>
          </p:cNvPr>
          <p:cNvSpPr txBox="1"/>
          <p:nvPr/>
        </p:nvSpPr>
        <p:spPr>
          <a:xfrm>
            <a:off x="9132189" y="2341315"/>
            <a:ext cx="2059282" cy="369332"/>
          </a:xfrm>
          <a:prstGeom prst="rect">
            <a:avLst/>
          </a:prstGeom>
          <a:noFill/>
        </p:spPr>
        <p:txBody>
          <a:bodyPr wrap="none" rtlCol="0">
            <a:spAutoFit/>
          </a:bodyPr>
          <a:lstStyle/>
          <a:p>
            <a:r>
              <a:rPr lang="en-GB" dirty="0"/>
              <a:t>(not drawn to scale)</a:t>
            </a:r>
          </a:p>
        </p:txBody>
      </p:sp>
    </p:spTree>
    <p:extLst>
      <p:ext uri="{BB962C8B-B14F-4D97-AF65-F5344CB8AC3E}">
        <p14:creationId xmlns:p14="http://schemas.microsoft.com/office/powerpoint/2010/main" val="28655903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D3458-6821-4B5B-39E9-49798F520B66}"/>
              </a:ext>
            </a:extLst>
          </p:cNvPr>
          <p:cNvSpPr>
            <a:spLocks noGrp="1"/>
          </p:cNvSpPr>
          <p:nvPr>
            <p:ph type="title"/>
          </p:nvPr>
        </p:nvSpPr>
        <p:spPr>
          <a:xfrm>
            <a:off x="838200" y="365125"/>
            <a:ext cx="10515600" cy="815975"/>
          </a:xfrm>
        </p:spPr>
        <p:txBody>
          <a:bodyPr/>
          <a:lstStyle/>
          <a:p>
            <a:pPr algn="ctr"/>
            <a:r>
              <a:rPr lang="en-GB" dirty="0">
                <a:latin typeface="Comic Sans MS" panose="030F0702030302020204" pitchFamily="66" charset="0"/>
              </a:rPr>
              <a:t>Puzzling Perimeter - 2</a:t>
            </a:r>
          </a:p>
        </p:txBody>
      </p:sp>
      <p:sp>
        <p:nvSpPr>
          <p:cNvPr id="3" name="Content Placeholder 2">
            <a:extLst>
              <a:ext uri="{FF2B5EF4-FFF2-40B4-BE49-F238E27FC236}">
                <a16:creationId xmlns:a16="http://schemas.microsoft.com/office/drawing/2014/main" id="{AF165B7F-1EE0-7AE3-4E4B-48C16F01B7DC}"/>
              </a:ext>
            </a:extLst>
          </p:cNvPr>
          <p:cNvSpPr>
            <a:spLocks noGrp="1"/>
          </p:cNvSpPr>
          <p:nvPr>
            <p:ph idx="1"/>
          </p:nvPr>
        </p:nvSpPr>
        <p:spPr>
          <a:xfrm>
            <a:off x="838200" y="1306301"/>
            <a:ext cx="9666766" cy="1003300"/>
          </a:xfrm>
        </p:spPr>
        <p:txBody>
          <a:bodyPr/>
          <a:lstStyle/>
          <a:p>
            <a:pPr marL="0" indent="0">
              <a:buNone/>
            </a:pPr>
            <a:r>
              <a:rPr lang="en-GB" dirty="0">
                <a:latin typeface="Comic Sans MS" panose="030F0702030302020204" pitchFamily="66" charset="0"/>
              </a:rPr>
              <a:t>Find the perimeter of the polygon, in which all sides are either vertical or horizontal.</a:t>
            </a:r>
          </a:p>
        </p:txBody>
      </p:sp>
      <p:grpSp>
        <p:nvGrpSpPr>
          <p:cNvPr id="18" name="Group 17">
            <a:extLst>
              <a:ext uri="{FF2B5EF4-FFF2-40B4-BE49-F238E27FC236}">
                <a16:creationId xmlns:a16="http://schemas.microsoft.com/office/drawing/2014/main" id="{3464FAF9-354B-05B5-2D00-871CBE2FC69F}"/>
              </a:ext>
            </a:extLst>
          </p:cNvPr>
          <p:cNvGrpSpPr/>
          <p:nvPr/>
        </p:nvGrpSpPr>
        <p:grpSpPr>
          <a:xfrm>
            <a:off x="2870421" y="2250940"/>
            <a:ext cx="5226663" cy="3159563"/>
            <a:chOff x="2870421" y="2250940"/>
            <a:chExt cx="5226663" cy="3159563"/>
          </a:xfrm>
        </p:grpSpPr>
        <p:grpSp>
          <p:nvGrpSpPr>
            <p:cNvPr id="8" name="Group 7">
              <a:extLst>
                <a:ext uri="{FF2B5EF4-FFF2-40B4-BE49-F238E27FC236}">
                  <a16:creationId xmlns:a16="http://schemas.microsoft.com/office/drawing/2014/main" id="{FF2DF4E7-A95F-0351-D040-84C92D0A13A5}"/>
                </a:ext>
              </a:extLst>
            </p:cNvPr>
            <p:cNvGrpSpPr/>
            <p:nvPr/>
          </p:nvGrpSpPr>
          <p:grpSpPr>
            <a:xfrm>
              <a:off x="3471082" y="2706616"/>
              <a:ext cx="4617493" cy="2702257"/>
              <a:chOff x="3471082" y="3557516"/>
              <a:chExt cx="4617493" cy="2702257"/>
            </a:xfrm>
          </p:grpSpPr>
          <p:sp>
            <p:nvSpPr>
              <p:cNvPr id="4" name="Rectangle 3">
                <a:extLst>
                  <a:ext uri="{FF2B5EF4-FFF2-40B4-BE49-F238E27FC236}">
                    <a16:creationId xmlns:a16="http://schemas.microsoft.com/office/drawing/2014/main" id="{6C8BC547-F182-D28E-9BBE-ED0EAF8F06FE}"/>
                  </a:ext>
                </a:extLst>
              </p:cNvPr>
              <p:cNvSpPr/>
              <p:nvPr/>
            </p:nvSpPr>
            <p:spPr>
              <a:xfrm>
                <a:off x="3471082" y="3562349"/>
                <a:ext cx="2581275" cy="600075"/>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4CEF12A8-8206-D36E-6661-E88C5FE3C1B8}"/>
                  </a:ext>
                </a:extLst>
              </p:cNvPr>
              <p:cNvSpPr/>
              <p:nvPr/>
            </p:nvSpPr>
            <p:spPr>
              <a:xfrm>
                <a:off x="3471082" y="3962594"/>
                <a:ext cx="1581151" cy="1373867"/>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Rectangle 5">
                <a:extLst>
                  <a:ext uri="{FF2B5EF4-FFF2-40B4-BE49-F238E27FC236}">
                    <a16:creationId xmlns:a16="http://schemas.microsoft.com/office/drawing/2014/main" id="{132465A2-0344-6C58-A7BC-D35605D299B3}"/>
                  </a:ext>
                </a:extLst>
              </p:cNvPr>
              <p:cNvSpPr/>
              <p:nvPr/>
            </p:nvSpPr>
            <p:spPr>
              <a:xfrm>
                <a:off x="3471082" y="5210175"/>
                <a:ext cx="4610100" cy="1047750"/>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Freeform: Shape 6">
                <a:extLst>
                  <a:ext uri="{FF2B5EF4-FFF2-40B4-BE49-F238E27FC236}">
                    <a16:creationId xmlns:a16="http://schemas.microsoft.com/office/drawing/2014/main" id="{7E86C185-B3B0-2219-9AB1-1FA1039C1E1A}"/>
                  </a:ext>
                </a:extLst>
              </p:cNvPr>
              <p:cNvSpPr/>
              <p:nvPr/>
            </p:nvSpPr>
            <p:spPr>
              <a:xfrm>
                <a:off x="3471082" y="3557516"/>
                <a:ext cx="4617493" cy="2702257"/>
              </a:xfrm>
              <a:custGeom>
                <a:avLst/>
                <a:gdLst>
                  <a:gd name="connsiteX0" fmla="*/ 0 w 4617493"/>
                  <a:gd name="connsiteY0" fmla="*/ 4550 h 2702257"/>
                  <a:gd name="connsiteX1" fmla="*/ 2593075 w 4617493"/>
                  <a:gd name="connsiteY1" fmla="*/ 0 h 2702257"/>
                  <a:gd name="connsiteX2" fmla="*/ 2593075 w 4617493"/>
                  <a:gd name="connsiteY2" fmla="*/ 605051 h 2702257"/>
                  <a:gd name="connsiteX3" fmla="*/ 1596789 w 4617493"/>
                  <a:gd name="connsiteY3" fmla="*/ 609600 h 2702257"/>
                  <a:gd name="connsiteX4" fmla="*/ 1596789 w 4617493"/>
                  <a:gd name="connsiteY4" fmla="*/ 1646830 h 2702257"/>
                  <a:gd name="connsiteX5" fmla="*/ 4617493 w 4617493"/>
                  <a:gd name="connsiteY5" fmla="*/ 1646830 h 2702257"/>
                  <a:gd name="connsiteX6" fmla="*/ 4617493 w 4617493"/>
                  <a:gd name="connsiteY6" fmla="*/ 2702257 h 2702257"/>
                  <a:gd name="connsiteX7" fmla="*/ 4550 w 4617493"/>
                  <a:gd name="connsiteY7" fmla="*/ 2702257 h 2702257"/>
                  <a:gd name="connsiteX8" fmla="*/ 0 w 4617493"/>
                  <a:gd name="connsiteY8" fmla="*/ 4550 h 2702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17493" h="2702257">
                    <a:moveTo>
                      <a:pt x="0" y="4550"/>
                    </a:moveTo>
                    <a:lnTo>
                      <a:pt x="2593075" y="0"/>
                    </a:lnTo>
                    <a:lnTo>
                      <a:pt x="2593075" y="605051"/>
                    </a:lnTo>
                    <a:lnTo>
                      <a:pt x="1596789" y="609600"/>
                    </a:lnTo>
                    <a:lnTo>
                      <a:pt x="1596789" y="1646830"/>
                    </a:lnTo>
                    <a:lnTo>
                      <a:pt x="4617493" y="1646830"/>
                    </a:lnTo>
                    <a:lnTo>
                      <a:pt x="4617493" y="2702257"/>
                    </a:lnTo>
                    <a:lnTo>
                      <a:pt x="4550" y="2702257"/>
                    </a:lnTo>
                    <a:cubicBezTo>
                      <a:pt x="3033" y="1803021"/>
                      <a:pt x="1517" y="903786"/>
                      <a:pt x="0" y="4550"/>
                    </a:cubicBezTo>
                    <a:close/>
                  </a:path>
                </a:pathLst>
              </a:custGeom>
              <a:noFill/>
              <a:ln w="285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cxnSp>
          <p:nvCxnSpPr>
            <p:cNvPr id="13" name="Straight Arrow Connector 12">
              <a:extLst>
                <a:ext uri="{FF2B5EF4-FFF2-40B4-BE49-F238E27FC236}">
                  <a16:creationId xmlns:a16="http://schemas.microsoft.com/office/drawing/2014/main" id="{DD783C26-83E9-5C6B-D095-47E729A310CC}"/>
                </a:ext>
              </a:extLst>
            </p:cNvPr>
            <p:cNvCxnSpPr/>
            <p:nvPr/>
          </p:nvCxnSpPr>
          <p:spPr>
            <a:xfrm>
              <a:off x="5068135" y="4080695"/>
              <a:ext cx="3028949" cy="0"/>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961F59AD-9BC6-2B01-EE8D-A3DB371D1FAD}"/>
                    </a:ext>
                  </a:extLst>
                </p:cNvPr>
                <p:cNvSpPr txBox="1"/>
                <p:nvPr/>
              </p:nvSpPr>
              <p:spPr>
                <a:xfrm>
                  <a:off x="6340458" y="3896029"/>
                  <a:ext cx="494046" cy="369332"/>
                </a:xfrm>
                <a:prstGeom prst="rect">
                  <a:avLst/>
                </a:prstGeom>
                <a:solidFill>
                  <a:schemeClr val="bg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i="1" dirty="0" smtClean="0">
                            <a:latin typeface="Cambria Math" panose="02040503050406030204" pitchFamily="18" charset="0"/>
                          </a:rPr>
                          <m:t>1</m:t>
                        </m:r>
                        <m:r>
                          <a:rPr lang="en-GB" b="0" i="1" dirty="0" smtClean="0">
                            <a:latin typeface="Cambria Math" panose="02040503050406030204" pitchFamily="18" charset="0"/>
                          </a:rPr>
                          <m:t>7</m:t>
                        </m:r>
                      </m:oMath>
                    </m:oMathPara>
                  </a14:m>
                  <a:endParaRPr lang="en-GB" dirty="0"/>
                </a:p>
              </p:txBody>
            </p:sp>
          </mc:Choice>
          <mc:Fallback xmlns="">
            <p:sp>
              <p:nvSpPr>
                <p:cNvPr id="10" name="TextBox 9">
                  <a:extLst>
                    <a:ext uri="{FF2B5EF4-FFF2-40B4-BE49-F238E27FC236}">
                      <a16:creationId xmlns:a16="http://schemas.microsoft.com/office/drawing/2014/main" id="{961F59AD-9BC6-2B01-EE8D-A3DB371D1FAD}"/>
                    </a:ext>
                  </a:extLst>
                </p:cNvPr>
                <p:cNvSpPr txBox="1">
                  <a:spLocks noRot="1" noChangeAspect="1" noMove="1" noResize="1" noEditPoints="1" noAdjustHandles="1" noChangeArrowheads="1" noChangeShapeType="1" noTextEdit="1"/>
                </p:cNvSpPr>
                <p:nvPr/>
              </p:nvSpPr>
              <p:spPr>
                <a:xfrm>
                  <a:off x="6340458" y="3896029"/>
                  <a:ext cx="494046" cy="369332"/>
                </a:xfrm>
                <a:prstGeom prst="rect">
                  <a:avLst/>
                </a:prstGeom>
                <a:blipFill>
                  <a:blip r:embed="rId2"/>
                  <a:stretch>
                    <a:fillRect/>
                  </a:stretch>
                </a:blipFill>
              </p:spPr>
              <p:txBody>
                <a:bodyPr/>
                <a:lstStyle/>
                <a:p>
                  <a:r>
                    <a:rPr lang="en-GB">
                      <a:noFill/>
                    </a:rPr>
                    <a:t> </a:t>
                  </a:r>
                </a:p>
              </p:txBody>
            </p:sp>
          </mc:Fallback>
        </mc:AlternateContent>
        <p:cxnSp>
          <p:nvCxnSpPr>
            <p:cNvPr id="14" name="Straight Arrow Connector 13">
              <a:extLst>
                <a:ext uri="{FF2B5EF4-FFF2-40B4-BE49-F238E27FC236}">
                  <a16:creationId xmlns:a16="http://schemas.microsoft.com/office/drawing/2014/main" id="{79CC9AD2-F84D-6F9C-472B-9560937A553E}"/>
                </a:ext>
              </a:extLst>
            </p:cNvPr>
            <p:cNvCxnSpPr>
              <a:cxnSpLocks/>
            </p:cNvCxnSpPr>
            <p:nvPr/>
          </p:nvCxnSpPr>
          <p:spPr>
            <a:xfrm>
              <a:off x="3116908" y="2706618"/>
              <a:ext cx="0" cy="2703885"/>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DA87945C-1F52-9654-D518-DB3F390B6C96}"/>
                </a:ext>
              </a:extLst>
            </p:cNvPr>
            <p:cNvCxnSpPr>
              <a:cxnSpLocks/>
            </p:cNvCxnSpPr>
            <p:nvPr/>
          </p:nvCxnSpPr>
          <p:spPr>
            <a:xfrm>
              <a:off x="3471082" y="2435606"/>
              <a:ext cx="2581275" cy="0"/>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FDE8C62C-BCE7-A840-83E5-FAB962DFD655}"/>
                    </a:ext>
                  </a:extLst>
                </p:cNvPr>
                <p:cNvSpPr txBox="1"/>
                <p:nvPr/>
              </p:nvSpPr>
              <p:spPr>
                <a:xfrm>
                  <a:off x="2870421" y="3896029"/>
                  <a:ext cx="494046" cy="369332"/>
                </a:xfrm>
                <a:prstGeom prst="rect">
                  <a:avLst/>
                </a:prstGeom>
                <a:solidFill>
                  <a:schemeClr val="bg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b="0" i="1" dirty="0" smtClean="0">
                            <a:latin typeface="Cambria Math" panose="02040503050406030204" pitchFamily="18" charset="0"/>
                          </a:rPr>
                          <m:t>13</m:t>
                        </m:r>
                      </m:oMath>
                    </m:oMathPara>
                  </a14:m>
                  <a:endParaRPr lang="en-GB" dirty="0"/>
                </a:p>
              </p:txBody>
            </p:sp>
          </mc:Choice>
          <mc:Fallback xmlns="">
            <p:sp>
              <p:nvSpPr>
                <p:cNvPr id="9" name="TextBox 8">
                  <a:extLst>
                    <a:ext uri="{FF2B5EF4-FFF2-40B4-BE49-F238E27FC236}">
                      <a16:creationId xmlns:a16="http://schemas.microsoft.com/office/drawing/2014/main" id="{FDE8C62C-BCE7-A840-83E5-FAB962DFD655}"/>
                    </a:ext>
                  </a:extLst>
                </p:cNvPr>
                <p:cNvSpPr txBox="1">
                  <a:spLocks noRot="1" noChangeAspect="1" noMove="1" noResize="1" noEditPoints="1" noAdjustHandles="1" noChangeArrowheads="1" noChangeShapeType="1" noTextEdit="1"/>
                </p:cNvSpPr>
                <p:nvPr/>
              </p:nvSpPr>
              <p:spPr>
                <a:xfrm>
                  <a:off x="2870421" y="3896029"/>
                  <a:ext cx="494046" cy="369332"/>
                </a:xfrm>
                <a:prstGeom prst="rect">
                  <a:avLst/>
                </a:prstGeom>
                <a:blipFill>
                  <a:blip r:embed="rId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F458072C-37A7-56C8-4719-241A1F1EC6D5}"/>
                    </a:ext>
                  </a:extLst>
                </p:cNvPr>
                <p:cNvSpPr txBox="1"/>
                <p:nvPr/>
              </p:nvSpPr>
              <p:spPr>
                <a:xfrm>
                  <a:off x="4514696" y="2250940"/>
                  <a:ext cx="494046" cy="369332"/>
                </a:xfrm>
                <a:prstGeom prst="rect">
                  <a:avLst/>
                </a:prstGeom>
                <a:solidFill>
                  <a:schemeClr val="bg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i="1" dirty="0" smtClean="0">
                            <a:latin typeface="Cambria Math" panose="02040503050406030204" pitchFamily="18" charset="0"/>
                          </a:rPr>
                          <m:t>1</m:t>
                        </m:r>
                        <m:r>
                          <a:rPr lang="en-GB" b="0" i="1" dirty="0" smtClean="0">
                            <a:latin typeface="Cambria Math" panose="02040503050406030204" pitchFamily="18" charset="0"/>
                          </a:rPr>
                          <m:t>6</m:t>
                        </m:r>
                      </m:oMath>
                    </m:oMathPara>
                  </a14:m>
                  <a:endParaRPr lang="en-GB" dirty="0"/>
                </a:p>
              </p:txBody>
            </p:sp>
          </mc:Choice>
          <mc:Fallback xmlns="">
            <p:sp>
              <p:nvSpPr>
                <p:cNvPr id="11" name="TextBox 10">
                  <a:extLst>
                    <a:ext uri="{FF2B5EF4-FFF2-40B4-BE49-F238E27FC236}">
                      <a16:creationId xmlns:a16="http://schemas.microsoft.com/office/drawing/2014/main" id="{F458072C-37A7-56C8-4719-241A1F1EC6D5}"/>
                    </a:ext>
                  </a:extLst>
                </p:cNvPr>
                <p:cNvSpPr txBox="1">
                  <a:spLocks noRot="1" noChangeAspect="1" noMove="1" noResize="1" noEditPoints="1" noAdjustHandles="1" noChangeArrowheads="1" noChangeShapeType="1" noTextEdit="1"/>
                </p:cNvSpPr>
                <p:nvPr/>
              </p:nvSpPr>
              <p:spPr>
                <a:xfrm>
                  <a:off x="4514696" y="2250940"/>
                  <a:ext cx="494046" cy="369332"/>
                </a:xfrm>
                <a:prstGeom prst="rect">
                  <a:avLst/>
                </a:prstGeom>
                <a:blipFill>
                  <a:blip r:embed="rId4"/>
                  <a:stretch>
                    <a:fillRect/>
                  </a:stretch>
                </a:blipFill>
              </p:spPr>
              <p:txBody>
                <a:bodyPr/>
                <a:lstStyle/>
                <a:p>
                  <a:r>
                    <a:rPr lang="en-GB">
                      <a:noFill/>
                    </a:rPr>
                    <a:t> </a:t>
                  </a:r>
                </a:p>
              </p:txBody>
            </p:sp>
          </mc:Fallback>
        </mc:AlternateContent>
      </p:grpSp>
      <p:sp>
        <p:nvSpPr>
          <p:cNvPr id="12" name="TextBox 12">
            <a:extLst>
              <a:ext uri="{FF2B5EF4-FFF2-40B4-BE49-F238E27FC236}">
                <a16:creationId xmlns:a16="http://schemas.microsoft.com/office/drawing/2014/main" id="{E805EF0B-926F-6C99-6B52-93017F9E9EE6}"/>
              </a:ext>
            </a:extLst>
          </p:cNvPr>
          <p:cNvSpPr txBox="1"/>
          <p:nvPr/>
        </p:nvSpPr>
        <p:spPr>
          <a:xfrm>
            <a:off x="10565768" y="373002"/>
            <a:ext cx="974947" cy="4001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000" dirty="0">
                <a:latin typeface="Bradley Hand ITC" panose="03070402050302030203" pitchFamily="66" charset="0"/>
              </a:rPr>
              <a:t>SIC_92</a:t>
            </a:r>
          </a:p>
        </p:txBody>
      </p:sp>
      <p:sp>
        <p:nvSpPr>
          <p:cNvPr id="16" name="TextBox 15">
            <a:extLst>
              <a:ext uri="{FF2B5EF4-FFF2-40B4-BE49-F238E27FC236}">
                <a16:creationId xmlns:a16="http://schemas.microsoft.com/office/drawing/2014/main" id="{2F5A69A0-348F-3190-760E-A5E5CFD58F17}"/>
              </a:ext>
            </a:extLst>
          </p:cNvPr>
          <p:cNvSpPr txBox="1"/>
          <p:nvPr/>
        </p:nvSpPr>
        <p:spPr>
          <a:xfrm>
            <a:off x="9132189" y="2341315"/>
            <a:ext cx="2059282" cy="369332"/>
          </a:xfrm>
          <a:prstGeom prst="rect">
            <a:avLst/>
          </a:prstGeom>
          <a:noFill/>
        </p:spPr>
        <p:txBody>
          <a:bodyPr wrap="none" rtlCol="0">
            <a:spAutoFit/>
          </a:bodyPr>
          <a:lstStyle/>
          <a:p>
            <a:r>
              <a:rPr lang="en-GB" dirty="0"/>
              <a:t>(not drawn to scale)</a:t>
            </a:r>
          </a:p>
        </p:txBody>
      </p:sp>
    </p:spTree>
    <p:extLst>
      <p:ext uri="{BB962C8B-B14F-4D97-AF65-F5344CB8AC3E}">
        <p14:creationId xmlns:p14="http://schemas.microsoft.com/office/powerpoint/2010/main" val="16217402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D3458-6821-4B5B-39E9-49798F520B66}"/>
              </a:ext>
            </a:extLst>
          </p:cNvPr>
          <p:cNvSpPr>
            <a:spLocks noGrp="1"/>
          </p:cNvSpPr>
          <p:nvPr>
            <p:ph type="title"/>
          </p:nvPr>
        </p:nvSpPr>
        <p:spPr>
          <a:xfrm>
            <a:off x="838200" y="365125"/>
            <a:ext cx="10515600" cy="815975"/>
          </a:xfrm>
        </p:spPr>
        <p:txBody>
          <a:bodyPr/>
          <a:lstStyle/>
          <a:p>
            <a:pPr algn="ctr"/>
            <a:r>
              <a:rPr lang="en-GB" dirty="0">
                <a:latin typeface="Comic Sans MS" panose="030F0702030302020204" pitchFamily="66" charset="0"/>
              </a:rPr>
              <a:t>Puzzling Perimeter - 2</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AF165B7F-1EE0-7AE3-4E4B-48C16F01B7DC}"/>
                  </a:ext>
                </a:extLst>
              </p:cNvPr>
              <p:cNvSpPr>
                <a:spLocks noGrp="1"/>
              </p:cNvSpPr>
              <p:nvPr>
                <p:ph idx="1"/>
              </p:nvPr>
            </p:nvSpPr>
            <p:spPr>
              <a:xfrm>
                <a:off x="5844209" y="1821794"/>
                <a:ext cx="5509591" cy="1607204"/>
              </a:xfrm>
            </p:spPr>
            <p:txBody>
              <a:bodyPr>
                <a:normAutofit/>
              </a:bodyPr>
              <a:lstStyle/>
              <a:p>
                <a:pPr marL="0" indent="0">
                  <a:lnSpc>
                    <a:spcPct val="150000"/>
                  </a:lnSpc>
                  <a:buNone/>
                </a:pPr>
                <a:r>
                  <a:rPr lang="en-GB" sz="2000" dirty="0">
                    <a:latin typeface="Comic Sans MS" panose="030F0702030302020204" pitchFamily="66" charset="0"/>
                  </a:rPr>
                  <a:t>Clearly, the vertical unknown sides of length </a:t>
                </a:r>
                <a14:m>
                  <m:oMath xmlns:m="http://schemas.openxmlformats.org/officeDocument/2006/math">
                    <m:r>
                      <a:rPr lang="en-GB" sz="2000" b="1" i="1" dirty="0" smtClean="0">
                        <a:latin typeface="Cambria Math" panose="02040503050406030204" pitchFamily="18" charset="0"/>
                      </a:rPr>
                      <m:t>𝒂</m:t>
                    </m:r>
                    <m:r>
                      <a:rPr lang="en-GB" sz="2000" b="1" i="1" dirty="0" smtClean="0">
                        <a:latin typeface="Cambria Math" panose="02040503050406030204" pitchFamily="18" charset="0"/>
                      </a:rPr>
                      <m:t>, </m:t>
                    </m:r>
                    <m:r>
                      <a:rPr lang="en-GB" sz="2000" b="1" i="1" dirty="0" smtClean="0">
                        <a:latin typeface="Cambria Math" panose="02040503050406030204" pitchFamily="18" charset="0"/>
                      </a:rPr>
                      <m:t>𝒃</m:t>
                    </m:r>
                  </m:oMath>
                </a14:m>
                <a:r>
                  <a:rPr lang="en-GB" sz="2000" b="1" dirty="0">
                    <a:latin typeface="Comic Sans MS" panose="030F0702030302020204" pitchFamily="66" charset="0"/>
                  </a:rPr>
                  <a:t> </a:t>
                </a:r>
                <a:r>
                  <a:rPr lang="en-GB" sz="2000" dirty="0">
                    <a:latin typeface="Comic Sans MS" panose="030F0702030302020204" pitchFamily="66" charset="0"/>
                  </a:rPr>
                  <a:t>and </a:t>
                </a:r>
                <a14:m>
                  <m:oMath xmlns:m="http://schemas.openxmlformats.org/officeDocument/2006/math">
                    <m:r>
                      <a:rPr lang="en-GB" sz="2000" b="1" i="1" dirty="0" smtClean="0">
                        <a:latin typeface="Cambria Math" panose="02040503050406030204" pitchFamily="18" charset="0"/>
                      </a:rPr>
                      <m:t>𝒄</m:t>
                    </m:r>
                  </m:oMath>
                </a14:m>
                <a:r>
                  <a:rPr lang="en-GB" sz="2000" dirty="0">
                    <a:latin typeface="Comic Sans MS" panose="030F0702030302020204" pitchFamily="66" charset="0"/>
                  </a:rPr>
                  <a:t> must sum to </a:t>
                </a:r>
                <a14:m>
                  <m:oMath xmlns:m="http://schemas.openxmlformats.org/officeDocument/2006/math">
                    <m:r>
                      <a:rPr lang="en-GB" sz="2000" b="1" i="1" dirty="0" smtClean="0">
                        <a:latin typeface="Cambria Math" panose="02040503050406030204" pitchFamily="18" charset="0"/>
                      </a:rPr>
                      <m:t>𝟏𝟖</m:t>
                    </m:r>
                  </m:oMath>
                </a14:m>
                <a:r>
                  <a:rPr lang="en-GB" sz="2000" dirty="0">
                    <a:latin typeface="Comic Sans MS" panose="030F0702030302020204" pitchFamily="66" charset="0"/>
                  </a:rPr>
                  <a:t>  so the vertical sides of the perimeter sum to </a:t>
                </a:r>
                <a14:m>
                  <m:oMath xmlns:m="http://schemas.openxmlformats.org/officeDocument/2006/math">
                    <m:r>
                      <a:rPr lang="en-GB" sz="2000" b="1" i="1" dirty="0" smtClean="0">
                        <a:latin typeface="Cambria Math" panose="02040503050406030204" pitchFamily="18" charset="0"/>
                      </a:rPr>
                      <m:t>𝟑𝟔</m:t>
                    </m:r>
                  </m:oMath>
                </a14:m>
                <a:r>
                  <a:rPr lang="en-GB" sz="2000" dirty="0">
                    <a:latin typeface="Comic Sans MS" panose="030F0702030302020204" pitchFamily="66" charset="0"/>
                  </a:rPr>
                  <a:t>.</a:t>
                </a:r>
              </a:p>
            </p:txBody>
          </p:sp>
        </mc:Choice>
        <mc:Fallback xmlns="">
          <p:sp>
            <p:nvSpPr>
              <p:cNvPr id="3" name="Content Placeholder 2">
                <a:extLst>
                  <a:ext uri="{FF2B5EF4-FFF2-40B4-BE49-F238E27FC236}">
                    <a16:creationId xmlns:a16="http://schemas.microsoft.com/office/drawing/2014/main" id="{AF165B7F-1EE0-7AE3-4E4B-48C16F01B7DC}"/>
                  </a:ext>
                </a:extLst>
              </p:cNvPr>
              <p:cNvSpPr>
                <a:spLocks noGrp="1" noRot="1" noChangeAspect="1" noMove="1" noResize="1" noEditPoints="1" noAdjustHandles="1" noChangeArrowheads="1" noChangeShapeType="1" noTextEdit="1"/>
              </p:cNvSpPr>
              <p:nvPr>
                <p:ph idx="1"/>
              </p:nvPr>
            </p:nvSpPr>
            <p:spPr>
              <a:xfrm>
                <a:off x="5844209" y="1821794"/>
                <a:ext cx="5509591" cy="1607204"/>
              </a:xfrm>
              <a:blipFill>
                <a:blip r:embed="rId2"/>
                <a:stretch>
                  <a:fillRect l="-1217" r="-885"/>
                </a:stretch>
              </a:blipFill>
            </p:spPr>
            <p:txBody>
              <a:bodyPr/>
              <a:lstStyle/>
              <a:p>
                <a:r>
                  <a:rPr lang="en-GB">
                    <a:noFill/>
                  </a:rPr>
                  <a:t> </a:t>
                </a:r>
              </a:p>
            </p:txBody>
          </p:sp>
        </mc:Fallback>
      </mc:AlternateContent>
      <p:grpSp>
        <p:nvGrpSpPr>
          <p:cNvPr id="18" name="Group 17">
            <a:extLst>
              <a:ext uri="{FF2B5EF4-FFF2-40B4-BE49-F238E27FC236}">
                <a16:creationId xmlns:a16="http://schemas.microsoft.com/office/drawing/2014/main" id="{3464FAF9-354B-05B5-2D00-871CBE2FC69F}"/>
              </a:ext>
            </a:extLst>
          </p:cNvPr>
          <p:cNvGrpSpPr/>
          <p:nvPr/>
        </p:nvGrpSpPr>
        <p:grpSpPr>
          <a:xfrm>
            <a:off x="253845" y="2250940"/>
            <a:ext cx="5226663" cy="3159563"/>
            <a:chOff x="2870421" y="2250940"/>
            <a:chExt cx="5226663" cy="3159563"/>
          </a:xfrm>
        </p:grpSpPr>
        <p:grpSp>
          <p:nvGrpSpPr>
            <p:cNvPr id="8" name="Group 7">
              <a:extLst>
                <a:ext uri="{FF2B5EF4-FFF2-40B4-BE49-F238E27FC236}">
                  <a16:creationId xmlns:a16="http://schemas.microsoft.com/office/drawing/2014/main" id="{FF2DF4E7-A95F-0351-D040-84C92D0A13A5}"/>
                </a:ext>
              </a:extLst>
            </p:cNvPr>
            <p:cNvGrpSpPr/>
            <p:nvPr/>
          </p:nvGrpSpPr>
          <p:grpSpPr>
            <a:xfrm>
              <a:off x="3471082" y="2706616"/>
              <a:ext cx="4617493" cy="2702257"/>
              <a:chOff x="3471082" y="3557516"/>
              <a:chExt cx="4617493" cy="2702257"/>
            </a:xfrm>
          </p:grpSpPr>
          <p:sp>
            <p:nvSpPr>
              <p:cNvPr id="4" name="Rectangle 3">
                <a:extLst>
                  <a:ext uri="{FF2B5EF4-FFF2-40B4-BE49-F238E27FC236}">
                    <a16:creationId xmlns:a16="http://schemas.microsoft.com/office/drawing/2014/main" id="{6C8BC547-F182-D28E-9BBE-ED0EAF8F06FE}"/>
                  </a:ext>
                </a:extLst>
              </p:cNvPr>
              <p:cNvSpPr/>
              <p:nvPr/>
            </p:nvSpPr>
            <p:spPr>
              <a:xfrm>
                <a:off x="3471082" y="3562349"/>
                <a:ext cx="2581275" cy="600075"/>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4CEF12A8-8206-D36E-6661-E88C5FE3C1B8}"/>
                  </a:ext>
                </a:extLst>
              </p:cNvPr>
              <p:cNvSpPr/>
              <p:nvPr/>
            </p:nvSpPr>
            <p:spPr>
              <a:xfrm>
                <a:off x="3471082" y="3985336"/>
                <a:ext cx="1581151" cy="1378421"/>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Rectangle 5">
                <a:extLst>
                  <a:ext uri="{FF2B5EF4-FFF2-40B4-BE49-F238E27FC236}">
                    <a16:creationId xmlns:a16="http://schemas.microsoft.com/office/drawing/2014/main" id="{132465A2-0344-6C58-A7BC-D35605D299B3}"/>
                  </a:ext>
                </a:extLst>
              </p:cNvPr>
              <p:cNvSpPr/>
              <p:nvPr/>
            </p:nvSpPr>
            <p:spPr>
              <a:xfrm>
                <a:off x="3471082" y="5210175"/>
                <a:ext cx="4610100" cy="1047750"/>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Freeform: Shape 6">
                <a:extLst>
                  <a:ext uri="{FF2B5EF4-FFF2-40B4-BE49-F238E27FC236}">
                    <a16:creationId xmlns:a16="http://schemas.microsoft.com/office/drawing/2014/main" id="{7E86C185-B3B0-2219-9AB1-1FA1039C1E1A}"/>
                  </a:ext>
                </a:extLst>
              </p:cNvPr>
              <p:cNvSpPr/>
              <p:nvPr/>
            </p:nvSpPr>
            <p:spPr>
              <a:xfrm>
                <a:off x="3471082" y="3557516"/>
                <a:ext cx="4617493" cy="2702257"/>
              </a:xfrm>
              <a:custGeom>
                <a:avLst/>
                <a:gdLst>
                  <a:gd name="connsiteX0" fmla="*/ 0 w 4617493"/>
                  <a:gd name="connsiteY0" fmla="*/ 4550 h 2702257"/>
                  <a:gd name="connsiteX1" fmla="*/ 2593075 w 4617493"/>
                  <a:gd name="connsiteY1" fmla="*/ 0 h 2702257"/>
                  <a:gd name="connsiteX2" fmla="*/ 2593075 w 4617493"/>
                  <a:gd name="connsiteY2" fmla="*/ 605051 h 2702257"/>
                  <a:gd name="connsiteX3" fmla="*/ 1596789 w 4617493"/>
                  <a:gd name="connsiteY3" fmla="*/ 609600 h 2702257"/>
                  <a:gd name="connsiteX4" fmla="*/ 1596789 w 4617493"/>
                  <a:gd name="connsiteY4" fmla="*/ 1646830 h 2702257"/>
                  <a:gd name="connsiteX5" fmla="*/ 4617493 w 4617493"/>
                  <a:gd name="connsiteY5" fmla="*/ 1646830 h 2702257"/>
                  <a:gd name="connsiteX6" fmla="*/ 4617493 w 4617493"/>
                  <a:gd name="connsiteY6" fmla="*/ 2702257 h 2702257"/>
                  <a:gd name="connsiteX7" fmla="*/ 4550 w 4617493"/>
                  <a:gd name="connsiteY7" fmla="*/ 2702257 h 2702257"/>
                  <a:gd name="connsiteX8" fmla="*/ 0 w 4617493"/>
                  <a:gd name="connsiteY8" fmla="*/ 4550 h 2702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17493" h="2702257">
                    <a:moveTo>
                      <a:pt x="0" y="4550"/>
                    </a:moveTo>
                    <a:lnTo>
                      <a:pt x="2593075" y="0"/>
                    </a:lnTo>
                    <a:lnTo>
                      <a:pt x="2593075" y="605051"/>
                    </a:lnTo>
                    <a:lnTo>
                      <a:pt x="1596789" y="609600"/>
                    </a:lnTo>
                    <a:lnTo>
                      <a:pt x="1596789" y="1646830"/>
                    </a:lnTo>
                    <a:lnTo>
                      <a:pt x="4617493" y="1646830"/>
                    </a:lnTo>
                    <a:lnTo>
                      <a:pt x="4617493" y="2702257"/>
                    </a:lnTo>
                    <a:lnTo>
                      <a:pt x="4550" y="2702257"/>
                    </a:lnTo>
                    <a:cubicBezTo>
                      <a:pt x="3033" y="1803021"/>
                      <a:pt x="1517" y="903786"/>
                      <a:pt x="0" y="4550"/>
                    </a:cubicBezTo>
                    <a:close/>
                  </a:path>
                </a:pathLst>
              </a:custGeom>
              <a:noFill/>
              <a:ln w="285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cxnSp>
          <p:nvCxnSpPr>
            <p:cNvPr id="13" name="Straight Arrow Connector 12">
              <a:extLst>
                <a:ext uri="{FF2B5EF4-FFF2-40B4-BE49-F238E27FC236}">
                  <a16:creationId xmlns:a16="http://schemas.microsoft.com/office/drawing/2014/main" id="{DD783C26-83E9-5C6B-D095-47E729A310CC}"/>
                </a:ext>
              </a:extLst>
            </p:cNvPr>
            <p:cNvCxnSpPr/>
            <p:nvPr/>
          </p:nvCxnSpPr>
          <p:spPr>
            <a:xfrm>
              <a:off x="5068135" y="4080695"/>
              <a:ext cx="3028949" cy="0"/>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961F59AD-9BC6-2B01-EE8D-A3DB371D1FAD}"/>
                    </a:ext>
                  </a:extLst>
                </p:cNvPr>
                <p:cNvSpPr txBox="1"/>
                <p:nvPr/>
              </p:nvSpPr>
              <p:spPr>
                <a:xfrm>
                  <a:off x="6340458" y="3896029"/>
                  <a:ext cx="494046" cy="369332"/>
                </a:xfrm>
                <a:prstGeom prst="rect">
                  <a:avLst/>
                </a:prstGeom>
                <a:solidFill>
                  <a:schemeClr val="bg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i="1" dirty="0" smtClean="0">
                            <a:latin typeface="Cambria Math" panose="02040503050406030204" pitchFamily="18" charset="0"/>
                          </a:rPr>
                          <m:t>1</m:t>
                        </m:r>
                        <m:r>
                          <a:rPr lang="en-GB" b="0" i="1" dirty="0" smtClean="0">
                            <a:latin typeface="Cambria Math" panose="02040503050406030204" pitchFamily="18" charset="0"/>
                          </a:rPr>
                          <m:t>6</m:t>
                        </m:r>
                      </m:oMath>
                    </m:oMathPara>
                  </a14:m>
                  <a:endParaRPr lang="en-GB" dirty="0"/>
                </a:p>
              </p:txBody>
            </p:sp>
          </mc:Choice>
          <mc:Fallback xmlns="">
            <p:sp>
              <p:nvSpPr>
                <p:cNvPr id="10" name="TextBox 9">
                  <a:extLst>
                    <a:ext uri="{FF2B5EF4-FFF2-40B4-BE49-F238E27FC236}">
                      <a16:creationId xmlns:a16="http://schemas.microsoft.com/office/drawing/2014/main" id="{961F59AD-9BC6-2B01-EE8D-A3DB371D1FAD}"/>
                    </a:ext>
                  </a:extLst>
                </p:cNvPr>
                <p:cNvSpPr txBox="1">
                  <a:spLocks noRot="1" noChangeAspect="1" noMove="1" noResize="1" noEditPoints="1" noAdjustHandles="1" noChangeArrowheads="1" noChangeShapeType="1" noTextEdit="1"/>
                </p:cNvSpPr>
                <p:nvPr/>
              </p:nvSpPr>
              <p:spPr>
                <a:xfrm>
                  <a:off x="6340458" y="3896029"/>
                  <a:ext cx="494046" cy="369332"/>
                </a:xfrm>
                <a:prstGeom prst="rect">
                  <a:avLst/>
                </a:prstGeom>
                <a:blipFill>
                  <a:blip r:embed="rId3"/>
                  <a:stretch>
                    <a:fillRect/>
                  </a:stretch>
                </a:blipFill>
              </p:spPr>
              <p:txBody>
                <a:bodyPr/>
                <a:lstStyle/>
                <a:p>
                  <a:r>
                    <a:rPr lang="en-GB">
                      <a:noFill/>
                    </a:rPr>
                    <a:t> </a:t>
                  </a:r>
                </a:p>
              </p:txBody>
            </p:sp>
          </mc:Fallback>
        </mc:AlternateContent>
        <p:cxnSp>
          <p:nvCxnSpPr>
            <p:cNvPr id="14" name="Straight Arrow Connector 13">
              <a:extLst>
                <a:ext uri="{FF2B5EF4-FFF2-40B4-BE49-F238E27FC236}">
                  <a16:creationId xmlns:a16="http://schemas.microsoft.com/office/drawing/2014/main" id="{79CC9AD2-F84D-6F9C-472B-9560937A553E}"/>
                </a:ext>
              </a:extLst>
            </p:cNvPr>
            <p:cNvCxnSpPr>
              <a:cxnSpLocks/>
            </p:cNvCxnSpPr>
            <p:nvPr/>
          </p:nvCxnSpPr>
          <p:spPr>
            <a:xfrm>
              <a:off x="3116908" y="2706618"/>
              <a:ext cx="0" cy="2703885"/>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DA87945C-1F52-9654-D518-DB3F390B6C96}"/>
                </a:ext>
              </a:extLst>
            </p:cNvPr>
            <p:cNvCxnSpPr>
              <a:cxnSpLocks/>
            </p:cNvCxnSpPr>
            <p:nvPr/>
          </p:nvCxnSpPr>
          <p:spPr>
            <a:xfrm>
              <a:off x="3471082" y="2435606"/>
              <a:ext cx="2581275" cy="0"/>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FDE8C62C-BCE7-A840-83E5-FAB962DFD655}"/>
                    </a:ext>
                  </a:extLst>
                </p:cNvPr>
                <p:cNvSpPr txBox="1"/>
                <p:nvPr/>
              </p:nvSpPr>
              <p:spPr>
                <a:xfrm>
                  <a:off x="2870421" y="3896029"/>
                  <a:ext cx="494046" cy="369332"/>
                </a:xfrm>
                <a:prstGeom prst="rect">
                  <a:avLst/>
                </a:prstGeom>
                <a:solidFill>
                  <a:schemeClr val="bg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i="1" dirty="0" smtClean="0">
                            <a:latin typeface="Cambria Math" panose="02040503050406030204" pitchFamily="18" charset="0"/>
                          </a:rPr>
                          <m:t>18</m:t>
                        </m:r>
                      </m:oMath>
                    </m:oMathPara>
                  </a14:m>
                  <a:endParaRPr lang="en-GB" dirty="0"/>
                </a:p>
              </p:txBody>
            </p:sp>
          </mc:Choice>
          <mc:Fallback xmlns="">
            <p:sp>
              <p:nvSpPr>
                <p:cNvPr id="9" name="TextBox 8">
                  <a:extLst>
                    <a:ext uri="{FF2B5EF4-FFF2-40B4-BE49-F238E27FC236}">
                      <a16:creationId xmlns:a16="http://schemas.microsoft.com/office/drawing/2014/main" id="{FDE8C62C-BCE7-A840-83E5-FAB962DFD655}"/>
                    </a:ext>
                  </a:extLst>
                </p:cNvPr>
                <p:cNvSpPr txBox="1">
                  <a:spLocks noRot="1" noChangeAspect="1" noMove="1" noResize="1" noEditPoints="1" noAdjustHandles="1" noChangeArrowheads="1" noChangeShapeType="1" noTextEdit="1"/>
                </p:cNvSpPr>
                <p:nvPr/>
              </p:nvSpPr>
              <p:spPr>
                <a:xfrm>
                  <a:off x="2870421" y="3896029"/>
                  <a:ext cx="494046" cy="369332"/>
                </a:xfrm>
                <a:prstGeom prst="rect">
                  <a:avLst/>
                </a:prstGeom>
                <a:blipFill>
                  <a:blip r:embed="rId4"/>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F458072C-37A7-56C8-4719-241A1F1EC6D5}"/>
                    </a:ext>
                  </a:extLst>
                </p:cNvPr>
                <p:cNvSpPr txBox="1"/>
                <p:nvPr/>
              </p:nvSpPr>
              <p:spPr>
                <a:xfrm>
                  <a:off x="4514695" y="2250940"/>
                  <a:ext cx="511125" cy="372990"/>
                </a:xfrm>
                <a:prstGeom prst="rect">
                  <a:avLst/>
                </a:prstGeom>
                <a:solidFill>
                  <a:schemeClr val="bg1"/>
                </a:solid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i="1" dirty="0" smtClean="0">
                            <a:latin typeface="Cambria Math" panose="02040503050406030204" pitchFamily="18" charset="0"/>
                          </a:rPr>
                          <m:t>1</m:t>
                        </m:r>
                        <m:r>
                          <a:rPr lang="en-GB" b="0" i="1" dirty="0" smtClean="0">
                            <a:latin typeface="Cambria Math" panose="02040503050406030204" pitchFamily="18" charset="0"/>
                          </a:rPr>
                          <m:t>4</m:t>
                        </m:r>
                      </m:oMath>
                    </m:oMathPara>
                  </a14:m>
                  <a:endParaRPr lang="en-GB" dirty="0"/>
                </a:p>
              </p:txBody>
            </p:sp>
          </mc:Choice>
          <mc:Fallback xmlns="">
            <p:sp>
              <p:nvSpPr>
                <p:cNvPr id="11" name="TextBox 10">
                  <a:extLst>
                    <a:ext uri="{FF2B5EF4-FFF2-40B4-BE49-F238E27FC236}">
                      <a16:creationId xmlns:a16="http://schemas.microsoft.com/office/drawing/2014/main" id="{F458072C-37A7-56C8-4719-241A1F1EC6D5}"/>
                    </a:ext>
                  </a:extLst>
                </p:cNvPr>
                <p:cNvSpPr txBox="1">
                  <a:spLocks noRot="1" noChangeAspect="1" noMove="1" noResize="1" noEditPoints="1" noAdjustHandles="1" noChangeArrowheads="1" noChangeShapeType="1" noTextEdit="1"/>
                </p:cNvSpPr>
                <p:nvPr/>
              </p:nvSpPr>
              <p:spPr>
                <a:xfrm>
                  <a:off x="4514695" y="2250940"/>
                  <a:ext cx="511125" cy="372990"/>
                </a:xfrm>
                <a:prstGeom prst="rect">
                  <a:avLst/>
                </a:prstGeom>
                <a:blipFill>
                  <a:blip r:embed="rId5"/>
                  <a:stretch>
                    <a:fillRect/>
                  </a:stretch>
                </a:blipFill>
              </p:spPr>
              <p:txBody>
                <a:bodyPr/>
                <a:lstStyle/>
                <a:p>
                  <a:r>
                    <a:rPr lang="en-GB">
                      <a:noFill/>
                    </a:rPr>
                    <a:t> </a:t>
                  </a:r>
                </a:p>
              </p:txBody>
            </p:sp>
          </mc:Fallback>
        </mc:AlternateContent>
      </p:grpSp>
      <mc:AlternateContent xmlns:mc="http://schemas.openxmlformats.org/markup-compatibility/2006" xmlns:a14="http://schemas.microsoft.com/office/drawing/2010/main">
        <mc:Choice Requires="a14">
          <p:sp>
            <p:nvSpPr>
              <p:cNvPr id="16" name="TextBox 15">
                <a:extLst>
                  <a:ext uri="{FF2B5EF4-FFF2-40B4-BE49-F238E27FC236}">
                    <a16:creationId xmlns:a16="http://schemas.microsoft.com/office/drawing/2014/main" id="{3EB21928-E55A-3E8C-C1D2-D2B0251BA973}"/>
                  </a:ext>
                </a:extLst>
              </p:cNvPr>
              <p:cNvSpPr txBox="1"/>
              <p:nvPr/>
            </p:nvSpPr>
            <p:spPr>
              <a:xfrm>
                <a:off x="3451684" y="2836000"/>
                <a:ext cx="511125" cy="37299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b="0" i="1" dirty="0" smtClean="0">
                          <a:latin typeface="Cambria Math" panose="02040503050406030204" pitchFamily="18" charset="0"/>
                        </a:rPr>
                        <m:t>𝑎</m:t>
                      </m:r>
                    </m:oMath>
                  </m:oMathPara>
                </a14:m>
                <a:endParaRPr lang="en-GB" dirty="0"/>
              </a:p>
            </p:txBody>
          </p:sp>
        </mc:Choice>
        <mc:Fallback xmlns="">
          <p:sp>
            <p:nvSpPr>
              <p:cNvPr id="16" name="TextBox 15">
                <a:extLst>
                  <a:ext uri="{FF2B5EF4-FFF2-40B4-BE49-F238E27FC236}">
                    <a16:creationId xmlns:a16="http://schemas.microsoft.com/office/drawing/2014/main" id="{3EB21928-E55A-3E8C-C1D2-D2B0251BA973}"/>
                  </a:ext>
                </a:extLst>
              </p:cNvPr>
              <p:cNvSpPr txBox="1">
                <a:spLocks noRot="1" noChangeAspect="1" noMove="1" noResize="1" noEditPoints="1" noAdjustHandles="1" noChangeArrowheads="1" noChangeShapeType="1" noTextEdit="1"/>
              </p:cNvSpPr>
              <p:nvPr/>
            </p:nvSpPr>
            <p:spPr>
              <a:xfrm>
                <a:off x="3451684" y="2836000"/>
                <a:ext cx="511125" cy="372990"/>
              </a:xfrm>
              <a:prstGeom prst="rect">
                <a:avLst/>
              </a:prstGeom>
              <a:blipFill>
                <a:blip r:embed="rId6"/>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7" name="TextBox 16">
                <a:extLst>
                  <a:ext uri="{FF2B5EF4-FFF2-40B4-BE49-F238E27FC236}">
                    <a16:creationId xmlns:a16="http://schemas.microsoft.com/office/drawing/2014/main" id="{01222EB3-2F16-E1D5-D60F-B406AE2D410B}"/>
                  </a:ext>
                </a:extLst>
              </p:cNvPr>
              <p:cNvSpPr txBox="1"/>
              <p:nvPr/>
            </p:nvSpPr>
            <p:spPr>
              <a:xfrm>
                <a:off x="2438807" y="3648904"/>
                <a:ext cx="511125" cy="37299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b="0" i="1" dirty="0" smtClean="0">
                          <a:latin typeface="Cambria Math" panose="02040503050406030204" pitchFamily="18" charset="0"/>
                        </a:rPr>
                        <m:t>𝑏</m:t>
                      </m:r>
                    </m:oMath>
                  </m:oMathPara>
                </a14:m>
                <a:endParaRPr lang="en-GB" dirty="0"/>
              </a:p>
            </p:txBody>
          </p:sp>
        </mc:Choice>
        <mc:Fallback xmlns="">
          <p:sp>
            <p:nvSpPr>
              <p:cNvPr id="17" name="TextBox 16">
                <a:extLst>
                  <a:ext uri="{FF2B5EF4-FFF2-40B4-BE49-F238E27FC236}">
                    <a16:creationId xmlns:a16="http://schemas.microsoft.com/office/drawing/2014/main" id="{01222EB3-2F16-E1D5-D60F-B406AE2D410B}"/>
                  </a:ext>
                </a:extLst>
              </p:cNvPr>
              <p:cNvSpPr txBox="1">
                <a:spLocks noRot="1" noChangeAspect="1" noMove="1" noResize="1" noEditPoints="1" noAdjustHandles="1" noChangeArrowheads="1" noChangeShapeType="1" noTextEdit="1"/>
              </p:cNvSpPr>
              <p:nvPr/>
            </p:nvSpPr>
            <p:spPr>
              <a:xfrm>
                <a:off x="2438807" y="3648904"/>
                <a:ext cx="511125" cy="372990"/>
              </a:xfrm>
              <a:prstGeom prst="rect">
                <a:avLst/>
              </a:prstGeom>
              <a:blipFill>
                <a:blip r:embed="rId7"/>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9" name="TextBox 18">
                <a:extLst>
                  <a:ext uri="{FF2B5EF4-FFF2-40B4-BE49-F238E27FC236}">
                    <a16:creationId xmlns:a16="http://schemas.microsoft.com/office/drawing/2014/main" id="{A2EAC42F-A73A-A351-BD66-225B6218ACE1}"/>
                  </a:ext>
                </a:extLst>
              </p:cNvPr>
              <p:cNvSpPr txBox="1"/>
              <p:nvPr/>
            </p:nvSpPr>
            <p:spPr>
              <a:xfrm>
                <a:off x="5464604" y="4696655"/>
                <a:ext cx="511125" cy="37299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b="0" i="1" dirty="0" smtClean="0">
                          <a:latin typeface="Cambria Math" panose="02040503050406030204" pitchFamily="18" charset="0"/>
                        </a:rPr>
                        <m:t>𝑐</m:t>
                      </m:r>
                    </m:oMath>
                  </m:oMathPara>
                </a14:m>
                <a:endParaRPr lang="en-GB" dirty="0"/>
              </a:p>
            </p:txBody>
          </p:sp>
        </mc:Choice>
        <mc:Fallback xmlns="">
          <p:sp>
            <p:nvSpPr>
              <p:cNvPr id="19" name="TextBox 18">
                <a:extLst>
                  <a:ext uri="{FF2B5EF4-FFF2-40B4-BE49-F238E27FC236}">
                    <a16:creationId xmlns:a16="http://schemas.microsoft.com/office/drawing/2014/main" id="{A2EAC42F-A73A-A351-BD66-225B6218ACE1}"/>
                  </a:ext>
                </a:extLst>
              </p:cNvPr>
              <p:cNvSpPr txBox="1">
                <a:spLocks noRot="1" noChangeAspect="1" noMove="1" noResize="1" noEditPoints="1" noAdjustHandles="1" noChangeArrowheads="1" noChangeShapeType="1" noTextEdit="1"/>
              </p:cNvSpPr>
              <p:nvPr/>
            </p:nvSpPr>
            <p:spPr>
              <a:xfrm>
                <a:off x="5464604" y="4696655"/>
                <a:ext cx="511125" cy="372990"/>
              </a:xfrm>
              <a:prstGeom prst="rect">
                <a:avLst/>
              </a:prstGeom>
              <a:blipFill>
                <a:blip r:embed="rId8"/>
                <a:stretch>
                  <a:fillRect/>
                </a:stretch>
              </a:blipFill>
            </p:spPr>
            <p:txBody>
              <a:bodyPr/>
              <a:lstStyle/>
              <a:p>
                <a:r>
                  <a:rPr lang="en-GB">
                    <a:noFill/>
                  </a:rPr>
                  <a:t> </a:t>
                </a:r>
              </a:p>
            </p:txBody>
          </p:sp>
        </mc:Fallback>
      </mc:AlternateContent>
    </p:spTree>
    <p:extLst>
      <p:ext uri="{BB962C8B-B14F-4D97-AF65-F5344CB8AC3E}">
        <p14:creationId xmlns:p14="http://schemas.microsoft.com/office/powerpoint/2010/main" val="23861661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500"/>
                                        <p:tgtEl>
                                          <p:spTgt spid="16"/>
                                        </p:tgtEl>
                                      </p:cBhvr>
                                    </p:animEffect>
                                  </p:childTnLst>
                                </p:cTn>
                              </p:par>
                            </p:childTnLst>
                          </p:cTn>
                        </p:par>
                        <p:par>
                          <p:cTn id="8" fill="hold">
                            <p:stCondLst>
                              <p:cond delay="500"/>
                            </p:stCondLst>
                            <p:childTnLst>
                              <p:par>
                                <p:cTn id="9" presetID="10" presetClass="entr" presetSubtype="0" fill="hold" grpId="0" nodeType="afterEffect">
                                  <p:stCondLst>
                                    <p:cond delay="500"/>
                                  </p:stCondLst>
                                  <p:childTnLst>
                                    <p:set>
                                      <p:cBhvr>
                                        <p:cTn id="10" dur="1" fill="hold">
                                          <p:stCondLst>
                                            <p:cond delay="0"/>
                                          </p:stCondLst>
                                        </p:cTn>
                                        <p:tgtEl>
                                          <p:spTgt spid="17"/>
                                        </p:tgtEl>
                                        <p:attrNameLst>
                                          <p:attrName>style.visibility</p:attrName>
                                        </p:attrNameLst>
                                      </p:cBhvr>
                                      <p:to>
                                        <p:strVal val="visible"/>
                                      </p:to>
                                    </p:set>
                                    <p:animEffect transition="in" filter="fade">
                                      <p:cBhvr>
                                        <p:cTn id="11" dur="500"/>
                                        <p:tgtEl>
                                          <p:spTgt spid="17"/>
                                        </p:tgtEl>
                                      </p:cBhvr>
                                    </p:animEffect>
                                  </p:childTnLst>
                                </p:cTn>
                              </p:par>
                            </p:childTnLst>
                          </p:cTn>
                        </p:par>
                        <p:par>
                          <p:cTn id="12" fill="hold">
                            <p:stCondLst>
                              <p:cond delay="1500"/>
                            </p:stCondLst>
                            <p:childTnLst>
                              <p:par>
                                <p:cTn id="13" presetID="10" presetClass="entr" presetSubtype="0" fill="hold" grpId="0" nodeType="afterEffect">
                                  <p:stCondLst>
                                    <p:cond delay="500"/>
                                  </p:stCondLst>
                                  <p:childTnLst>
                                    <p:set>
                                      <p:cBhvr>
                                        <p:cTn id="14" dur="1" fill="hold">
                                          <p:stCondLst>
                                            <p:cond delay="0"/>
                                          </p:stCondLst>
                                        </p:cTn>
                                        <p:tgtEl>
                                          <p:spTgt spid="19"/>
                                        </p:tgtEl>
                                        <p:attrNameLst>
                                          <p:attrName>style.visibility</p:attrName>
                                        </p:attrNameLst>
                                      </p:cBhvr>
                                      <p:to>
                                        <p:strVal val="visible"/>
                                      </p:to>
                                    </p:set>
                                    <p:animEffect transition="in" filter="fade">
                                      <p:cBhvr>
                                        <p:cTn id="15" dur="500"/>
                                        <p:tgtEl>
                                          <p:spTgt spid="19"/>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txEl>
                                              <p:pRg st="0" end="0"/>
                                            </p:txEl>
                                          </p:spTgt>
                                        </p:tgtEl>
                                        <p:attrNameLst>
                                          <p:attrName>style.visibility</p:attrName>
                                        </p:attrNameLst>
                                      </p:cBhvr>
                                      <p:to>
                                        <p:strVal val="visible"/>
                                      </p:to>
                                    </p:set>
                                    <p:animEffect transition="in" filter="fade">
                                      <p:cBhvr>
                                        <p:cTn id="20"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6" grpId="0"/>
      <p:bldP spid="17" grpId="0"/>
      <p:bldP spid="1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D3458-6821-4B5B-39E9-49798F520B66}"/>
              </a:ext>
            </a:extLst>
          </p:cNvPr>
          <p:cNvSpPr>
            <a:spLocks noGrp="1"/>
          </p:cNvSpPr>
          <p:nvPr>
            <p:ph type="title"/>
          </p:nvPr>
        </p:nvSpPr>
        <p:spPr>
          <a:xfrm>
            <a:off x="838200" y="365125"/>
            <a:ext cx="10515600" cy="815975"/>
          </a:xfrm>
        </p:spPr>
        <p:txBody>
          <a:bodyPr/>
          <a:lstStyle/>
          <a:p>
            <a:pPr algn="ctr"/>
            <a:r>
              <a:rPr lang="en-GB" dirty="0">
                <a:latin typeface="Comic Sans MS" panose="030F0702030302020204" pitchFamily="66" charset="0"/>
              </a:rPr>
              <a:t>Puzzling Perimeter - 2</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AF165B7F-1EE0-7AE3-4E4B-48C16F01B7DC}"/>
                  </a:ext>
                </a:extLst>
              </p:cNvPr>
              <p:cNvSpPr>
                <a:spLocks noGrp="1"/>
              </p:cNvSpPr>
              <p:nvPr>
                <p:ph idx="1"/>
              </p:nvPr>
            </p:nvSpPr>
            <p:spPr>
              <a:xfrm>
                <a:off x="5844209" y="1821795"/>
                <a:ext cx="5509591" cy="1485006"/>
              </a:xfrm>
            </p:spPr>
            <p:txBody>
              <a:bodyPr>
                <a:noAutofit/>
              </a:bodyPr>
              <a:lstStyle/>
              <a:p>
                <a:pPr marL="0" indent="0">
                  <a:lnSpc>
                    <a:spcPct val="150000"/>
                  </a:lnSpc>
                  <a:buNone/>
                </a:pPr>
                <a:r>
                  <a:rPr lang="en-GB" sz="2000" dirty="0">
                    <a:latin typeface="Comic Sans MS" panose="030F0702030302020204" pitchFamily="66" charset="0"/>
                  </a:rPr>
                  <a:t>Clearly, the vertical unknown sides of length </a:t>
                </a:r>
                <a14:m>
                  <m:oMath xmlns:m="http://schemas.openxmlformats.org/officeDocument/2006/math">
                    <m:r>
                      <a:rPr lang="en-GB" sz="2000" b="1" i="1" dirty="0" smtClean="0">
                        <a:latin typeface="Cambria Math" panose="02040503050406030204" pitchFamily="18" charset="0"/>
                      </a:rPr>
                      <m:t>𝒂</m:t>
                    </m:r>
                    <m:r>
                      <a:rPr lang="en-GB" sz="2000" b="1" i="1" dirty="0" smtClean="0">
                        <a:latin typeface="Cambria Math" panose="02040503050406030204" pitchFamily="18" charset="0"/>
                      </a:rPr>
                      <m:t>, </m:t>
                    </m:r>
                    <m:r>
                      <a:rPr lang="en-GB" sz="2000" b="1" i="1" dirty="0" smtClean="0">
                        <a:latin typeface="Cambria Math" panose="02040503050406030204" pitchFamily="18" charset="0"/>
                      </a:rPr>
                      <m:t>𝒃</m:t>
                    </m:r>
                  </m:oMath>
                </a14:m>
                <a:r>
                  <a:rPr lang="en-GB" sz="2000" b="1" dirty="0">
                    <a:latin typeface="Comic Sans MS" panose="030F0702030302020204" pitchFamily="66" charset="0"/>
                  </a:rPr>
                  <a:t> </a:t>
                </a:r>
                <a:r>
                  <a:rPr lang="en-GB" sz="2000" dirty="0">
                    <a:latin typeface="Comic Sans MS" panose="030F0702030302020204" pitchFamily="66" charset="0"/>
                  </a:rPr>
                  <a:t>and </a:t>
                </a:r>
                <a14:m>
                  <m:oMath xmlns:m="http://schemas.openxmlformats.org/officeDocument/2006/math">
                    <m:r>
                      <a:rPr lang="en-GB" sz="2000" b="1" i="1" dirty="0" smtClean="0">
                        <a:latin typeface="Cambria Math" panose="02040503050406030204" pitchFamily="18" charset="0"/>
                      </a:rPr>
                      <m:t>𝒄</m:t>
                    </m:r>
                  </m:oMath>
                </a14:m>
                <a:r>
                  <a:rPr lang="en-GB" sz="2000" dirty="0">
                    <a:latin typeface="Comic Sans MS" panose="030F0702030302020204" pitchFamily="66" charset="0"/>
                  </a:rPr>
                  <a:t> must sum to </a:t>
                </a:r>
                <a14:m>
                  <m:oMath xmlns:m="http://schemas.openxmlformats.org/officeDocument/2006/math">
                    <m:r>
                      <a:rPr lang="en-GB" sz="2000" b="1" i="1" dirty="0" smtClean="0">
                        <a:latin typeface="Cambria Math" panose="02040503050406030204" pitchFamily="18" charset="0"/>
                      </a:rPr>
                      <m:t>𝟏𝟖</m:t>
                    </m:r>
                  </m:oMath>
                </a14:m>
                <a:r>
                  <a:rPr lang="en-GB" sz="2000" dirty="0">
                    <a:latin typeface="Comic Sans MS" panose="030F0702030302020204" pitchFamily="66" charset="0"/>
                  </a:rPr>
                  <a:t>  so the vertical sides of the perimeter sum to </a:t>
                </a:r>
                <a14:m>
                  <m:oMath xmlns:m="http://schemas.openxmlformats.org/officeDocument/2006/math">
                    <m:r>
                      <a:rPr lang="en-GB" sz="2000" b="1" i="1" dirty="0" smtClean="0">
                        <a:latin typeface="Cambria Math" panose="02040503050406030204" pitchFamily="18" charset="0"/>
                      </a:rPr>
                      <m:t>𝟑𝟔</m:t>
                    </m:r>
                  </m:oMath>
                </a14:m>
                <a:r>
                  <a:rPr lang="en-GB" sz="2000" dirty="0">
                    <a:latin typeface="Comic Sans MS" panose="030F0702030302020204" pitchFamily="66" charset="0"/>
                  </a:rPr>
                  <a:t>.</a:t>
                </a:r>
              </a:p>
            </p:txBody>
          </p:sp>
        </mc:Choice>
        <mc:Fallback xmlns="">
          <p:sp>
            <p:nvSpPr>
              <p:cNvPr id="3" name="Content Placeholder 2">
                <a:extLst>
                  <a:ext uri="{FF2B5EF4-FFF2-40B4-BE49-F238E27FC236}">
                    <a16:creationId xmlns:a16="http://schemas.microsoft.com/office/drawing/2014/main" id="{AF165B7F-1EE0-7AE3-4E4B-48C16F01B7DC}"/>
                  </a:ext>
                </a:extLst>
              </p:cNvPr>
              <p:cNvSpPr>
                <a:spLocks noGrp="1" noRot="1" noChangeAspect="1" noMove="1" noResize="1" noEditPoints="1" noAdjustHandles="1" noChangeArrowheads="1" noChangeShapeType="1" noTextEdit="1"/>
              </p:cNvSpPr>
              <p:nvPr>
                <p:ph idx="1"/>
              </p:nvPr>
            </p:nvSpPr>
            <p:spPr>
              <a:xfrm>
                <a:off x="5844209" y="1821795"/>
                <a:ext cx="5509591" cy="1485006"/>
              </a:xfrm>
              <a:blipFill>
                <a:blip r:embed="rId2"/>
                <a:stretch>
                  <a:fillRect l="-1217" r="-885" b="-2469"/>
                </a:stretch>
              </a:blipFill>
            </p:spPr>
            <p:txBody>
              <a:bodyPr/>
              <a:lstStyle/>
              <a:p>
                <a:r>
                  <a:rPr lang="en-GB">
                    <a:noFill/>
                  </a:rPr>
                  <a:t> </a:t>
                </a:r>
              </a:p>
            </p:txBody>
          </p:sp>
        </mc:Fallback>
      </mc:AlternateContent>
      <p:grpSp>
        <p:nvGrpSpPr>
          <p:cNvPr id="18" name="Group 17">
            <a:extLst>
              <a:ext uri="{FF2B5EF4-FFF2-40B4-BE49-F238E27FC236}">
                <a16:creationId xmlns:a16="http://schemas.microsoft.com/office/drawing/2014/main" id="{3464FAF9-354B-05B5-2D00-871CBE2FC69F}"/>
              </a:ext>
            </a:extLst>
          </p:cNvPr>
          <p:cNvGrpSpPr/>
          <p:nvPr/>
        </p:nvGrpSpPr>
        <p:grpSpPr>
          <a:xfrm>
            <a:off x="253845" y="2250940"/>
            <a:ext cx="5226663" cy="3159563"/>
            <a:chOff x="2870421" y="2250940"/>
            <a:chExt cx="5226663" cy="3159563"/>
          </a:xfrm>
        </p:grpSpPr>
        <p:grpSp>
          <p:nvGrpSpPr>
            <p:cNvPr id="8" name="Group 7">
              <a:extLst>
                <a:ext uri="{FF2B5EF4-FFF2-40B4-BE49-F238E27FC236}">
                  <a16:creationId xmlns:a16="http://schemas.microsoft.com/office/drawing/2014/main" id="{FF2DF4E7-A95F-0351-D040-84C92D0A13A5}"/>
                </a:ext>
              </a:extLst>
            </p:cNvPr>
            <p:cNvGrpSpPr/>
            <p:nvPr/>
          </p:nvGrpSpPr>
          <p:grpSpPr>
            <a:xfrm>
              <a:off x="3471082" y="2706616"/>
              <a:ext cx="4617493" cy="2702257"/>
              <a:chOff x="3471082" y="3557516"/>
              <a:chExt cx="4617493" cy="2702257"/>
            </a:xfrm>
          </p:grpSpPr>
          <p:sp>
            <p:nvSpPr>
              <p:cNvPr id="4" name="Rectangle 3">
                <a:extLst>
                  <a:ext uri="{FF2B5EF4-FFF2-40B4-BE49-F238E27FC236}">
                    <a16:creationId xmlns:a16="http://schemas.microsoft.com/office/drawing/2014/main" id="{6C8BC547-F182-D28E-9BBE-ED0EAF8F06FE}"/>
                  </a:ext>
                </a:extLst>
              </p:cNvPr>
              <p:cNvSpPr/>
              <p:nvPr/>
            </p:nvSpPr>
            <p:spPr>
              <a:xfrm>
                <a:off x="3471082" y="3562349"/>
                <a:ext cx="2581275" cy="600075"/>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4CEF12A8-8206-D36E-6661-E88C5FE3C1B8}"/>
                  </a:ext>
                </a:extLst>
              </p:cNvPr>
              <p:cNvSpPr/>
              <p:nvPr/>
            </p:nvSpPr>
            <p:spPr>
              <a:xfrm>
                <a:off x="3471082" y="3985336"/>
                <a:ext cx="1581151" cy="1378421"/>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Rectangle 5">
                <a:extLst>
                  <a:ext uri="{FF2B5EF4-FFF2-40B4-BE49-F238E27FC236}">
                    <a16:creationId xmlns:a16="http://schemas.microsoft.com/office/drawing/2014/main" id="{132465A2-0344-6C58-A7BC-D35605D299B3}"/>
                  </a:ext>
                </a:extLst>
              </p:cNvPr>
              <p:cNvSpPr/>
              <p:nvPr/>
            </p:nvSpPr>
            <p:spPr>
              <a:xfrm>
                <a:off x="3471082" y="5210175"/>
                <a:ext cx="4610100" cy="1047750"/>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Freeform: Shape 6">
                <a:extLst>
                  <a:ext uri="{FF2B5EF4-FFF2-40B4-BE49-F238E27FC236}">
                    <a16:creationId xmlns:a16="http://schemas.microsoft.com/office/drawing/2014/main" id="{7E86C185-B3B0-2219-9AB1-1FA1039C1E1A}"/>
                  </a:ext>
                </a:extLst>
              </p:cNvPr>
              <p:cNvSpPr/>
              <p:nvPr/>
            </p:nvSpPr>
            <p:spPr>
              <a:xfrm>
                <a:off x="3471082" y="3557516"/>
                <a:ext cx="4617493" cy="2702257"/>
              </a:xfrm>
              <a:custGeom>
                <a:avLst/>
                <a:gdLst>
                  <a:gd name="connsiteX0" fmla="*/ 0 w 4617493"/>
                  <a:gd name="connsiteY0" fmla="*/ 4550 h 2702257"/>
                  <a:gd name="connsiteX1" fmla="*/ 2593075 w 4617493"/>
                  <a:gd name="connsiteY1" fmla="*/ 0 h 2702257"/>
                  <a:gd name="connsiteX2" fmla="*/ 2593075 w 4617493"/>
                  <a:gd name="connsiteY2" fmla="*/ 605051 h 2702257"/>
                  <a:gd name="connsiteX3" fmla="*/ 1596789 w 4617493"/>
                  <a:gd name="connsiteY3" fmla="*/ 609600 h 2702257"/>
                  <a:gd name="connsiteX4" fmla="*/ 1596789 w 4617493"/>
                  <a:gd name="connsiteY4" fmla="*/ 1646830 h 2702257"/>
                  <a:gd name="connsiteX5" fmla="*/ 4617493 w 4617493"/>
                  <a:gd name="connsiteY5" fmla="*/ 1646830 h 2702257"/>
                  <a:gd name="connsiteX6" fmla="*/ 4617493 w 4617493"/>
                  <a:gd name="connsiteY6" fmla="*/ 2702257 h 2702257"/>
                  <a:gd name="connsiteX7" fmla="*/ 4550 w 4617493"/>
                  <a:gd name="connsiteY7" fmla="*/ 2702257 h 2702257"/>
                  <a:gd name="connsiteX8" fmla="*/ 0 w 4617493"/>
                  <a:gd name="connsiteY8" fmla="*/ 4550 h 2702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17493" h="2702257">
                    <a:moveTo>
                      <a:pt x="0" y="4550"/>
                    </a:moveTo>
                    <a:lnTo>
                      <a:pt x="2593075" y="0"/>
                    </a:lnTo>
                    <a:lnTo>
                      <a:pt x="2593075" y="605051"/>
                    </a:lnTo>
                    <a:lnTo>
                      <a:pt x="1596789" y="609600"/>
                    </a:lnTo>
                    <a:lnTo>
                      <a:pt x="1596789" y="1646830"/>
                    </a:lnTo>
                    <a:lnTo>
                      <a:pt x="4617493" y="1646830"/>
                    </a:lnTo>
                    <a:lnTo>
                      <a:pt x="4617493" y="2702257"/>
                    </a:lnTo>
                    <a:lnTo>
                      <a:pt x="4550" y="2702257"/>
                    </a:lnTo>
                    <a:cubicBezTo>
                      <a:pt x="3033" y="1803021"/>
                      <a:pt x="1517" y="903786"/>
                      <a:pt x="0" y="4550"/>
                    </a:cubicBezTo>
                    <a:close/>
                  </a:path>
                </a:pathLst>
              </a:custGeom>
              <a:noFill/>
              <a:ln w="285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cxnSp>
          <p:nvCxnSpPr>
            <p:cNvPr id="13" name="Straight Arrow Connector 12">
              <a:extLst>
                <a:ext uri="{FF2B5EF4-FFF2-40B4-BE49-F238E27FC236}">
                  <a16:creationId xmlns:a16="http://schemas.microsoft.com/office/drawing/2014/main" id="{DD783C26-83E9-5C6B-D095-47E729A310CC}"/>
                </a:ext>
              </a:extLst>
            </p:cNvPr>
            <p:cNvCxnSpPr/>
            <p:nvPr/>
          </p:nvCxnSpPr>
          <p:spPr>
            <a:xfrm>
              <a:off x="5068135" y="4080695"/>
              <a:ext cx="3028949" cy="0"/>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961F59AD-9BC6-2B01-EE8D-A3DB371D1FAD}"/>
                    </a:ext>
                  </a:extLst>
                </p:cNvPr>
                <p:cNvSpPr txBox="1"/>
                <p:nvPr/>
              </p:nvSpPr>
              <p:spPr>
                <a:xfrm>
                  <a:off x="6340458" y="3896029"/>
                  <a:ext cx="494046" cy="369332"/>
                </a:xfrm>
                <a:prstGeom prst="rect">
                  <a:avLst/>
                </a:prstGeom>
                <a:solidFill>
                  <a:schemeClr val="bg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i="1" dirty="0" smtClean="0">
                            <a:latin typeface="Cambria Math" panose="02040503050406030204" pitchFamily="18" charset="0"/>
                          </a:rPr>
                          <m:t>1</m:t>
                        </m:r>
                        <m:r>
                          <a:rPr lang="en-GB" b="0" i="1" dirty="0" smtClean="0">
                            <a:latin typeface="Cambria Math" panose="02040503050406030204" pitchFamily="18" charset="0"/>
                          </a:rPr>
                          <m:t>6</m:t>
                        </m:r>
                      </m:oMath>
                    </m:oMathPara>
                  </a14:m>
                  <a:endParaRPr lang="en-GB" dirty="0"/>
                </a:p>
              </p:txBody>
            </p:sp>
          </mc:Choice>
          <mc:Fallback xmlns="">
            <p:sp>
              <p:nvSpPr>
                <p:cNvPr id="10" name="TextBox 9">
                  <a:extLst>
                    <a:ext uri="{FF2B5EF4-FFF2-40B4-BE49-F238E27FC236}">
                      <a16:creationId xmlns:a16="http://schemas.microsoft.com/office/drawing/2014/main" id="{961F59AD-9BC6-2B01-EE8D-A3DB371D1FAD}"/>
                    </a:ext>
                  </a:extLst>
                </p:cNvPr>
                <p:cNvSpPr txBox="1">
                  <a:spLocks noRot="1" noChangeAspect="1" noMove="1" noResize="1" noEditPoints="1" noAdjustHandles="1" noChangeArrowheads="1" noChangeShapeType="1" noTextEdit="1"/>
                </p:cNvSpPr>
                <p:nvPr/>
              </p:nvSpPr>
              <p:spPr>
                <a:xfrm>
                  <a:off x="6340458" y="3896029"/>
                  <a:ext cx="494046" cy="369332"/>
                </a:xfrm>
                <a:prstGeom prst="rect">
                  <a:avLst/>
                </a:prstGeom>
                <a:blipFill>
                  <a:blip r:embed="rId3"/>
                  <a:stretch>
                    <a:fillRect/>
                  </a:stretch>
                </a:blipFill>
              </p:spPr>
              <p:txBody>
                <a:bodyPr/>
                <a:lstStyle/>
                <a:p>
                  <a:r>
                    <a:rPr lang="en-GB">
                      <a:noFill/>
                    </a:rPr>
                    <a:t> </a:t>
                  </a:r>
                </a:p>
              </p:txBody>
            </p:sp>
          </mc:Fallback>
        </mc:AlternateContent>
        <p:cxnSp>
          <p:nvCxnSpPr>
            <p:cNvPr id="14" name="Straight Arrow Connector 13">
              <a:extLst>
                <a:ext uri="{FF2B5EF4-FFF2-40B4-BE49-F238E27FC236}">
                  <a16:creationId xmlns:a16="http://schemas.microsoft.com/office/drawing/2014/main" id="{79CC9AD2-F84D-6F9C-472B-9560937A553E}"/>
                </a:ext>
              </a:extLst>
            </p:cNvPr>
            <p:cNvCxnSpPr>
              <a:cxnSpLocks/>
            </p:cNvCxnSpPr>
            <p:nvPr/>
          </p:nvCxnSpPr>
          <p:spPr>
            <a:xfrm>
              <a:off x="3116908" y="2706618"/>
              <a:ext cx="0" cy="2703885"/>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DA87945C-1F52-9654-D518-DB3F390B6C96}"/>
                </a:ext>
              </a:extLst>
            </p:cNvPr>
            <p:cNvCxnSpPr>
              <a:cxnSpLocks/>
            </p:cNvCxnSpPr>
            <p:nvPr/>
          </p:nvCxnSpPr>
          <p:spPr>
            <a:xfrm>
              <a:off x="3471082" y="2435606"/>
              <a:ext cx="2581275" cy="0"/>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FDE8C62C-BCE7-A840-83E5-FAB962DFD655}"/>
                    </a:ext>
                  </a:extLst>
                </p:cNvPr>
                <p:cNvSpPr txBox="1"/>
                <p:nvPr/>
              </p:nvSpPr>
              <p:spPr>
                <a:xfrm>
                  <a:off x="2870421" y="3896029"/>
                  <a:ext cx="494046" cy="369332"/>
                </a:xfrm>
                <a:prstGeom prst="rect">
                  <a:avLst/>
                </a:prstGeom>
                <a:solidFill>
                  <a:schemeClr val="bg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i="1" dirty="0" smtClean="0">
                            <a:latin typeface="Cambria Math" panose="02040503050406030204" pitchFamily="18" charset="0"/>
                          </a:rPr>
                          <m:t>18</m:t>
                        </m:r>
                      </m:oMath>
                    </m:oMathPara>
                  </a14:m>
                  <a:endParaRPr lang="en-GB" dirty="0"/>
                </a:p>
              </p:txBody>
            </p:sp>
          </mc:Choice>
          <mc:Fallback xmlns="">
            <p:sp>
              <p:nvSpPr>
                <p:cNvPr id="9" name="TextBox 8">
                  <a:extLst>
                    <a:ext uri="{FF2B5EF4-FFF2-40B4-BE49-F238E27FC236}">
                      <a16:creationId xmlns:a16="http://schemas.microsoft.com/office/drawing/2014/main" id="{FDE8C62C-BCE7-A840-83E5-FAB962DFD655}"/>
                    </a:ext>
                  </a:extLst>
                </p:cNvPr>
                <p:cNvSpPr txBox="1">
                  <a:spLocks noRot="1" noChangeAspect="1" noMove="1" noResize="1" noEditPoints="1" noAdjustHandles="1" noChangeArrowheads="1" noChangeShapeType="1" noTextEdit="1"/>
                </p:cNvSpPr>
                <p:nvPr/>
              </p:nvSpPr>
              <p:spPr>
                <a:xfrm>
                  <a:off x="2870421" y="3896029"/>
                  <a:ext cx="494046" cy="369332"/>
                </a:xfrm>
                <a:prstGeom prst="rect">
                  <a:avLst/>
                </a:prstGeom>
                <a:blipFill>
                  <a:blip r:embed="rId4"/>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F458072C-37A7-56C8-4719-241A1F1EC6D5}"/>
                    </a:ext>
                  </a:extLst>
                </p:cNvPr>
                <p:cNvSpPr txBox="1"/>
                <p:nvPr/>
              </p:nvSpPr>
              <p:spPr>
                <a:xfrm>
                  <a:off x="4514695" y="2250940"/>
                  <a:ext cx="511125" cy="372990"/>
                </a:xfrm>
                <a:prstGeom prst="rect">
                  <a:avLst/>
                </a:prstGeom>
                <a:solidFill>
                  <a:schemeClr val="bg1"/>
                </a:solid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i="1" dirty="0" smtClean="0">
                            <a:latin typeface="Cambria Math" panose="02040503050406030204" pitchFamily="18" charset="0"/>
                          </a:rPr>
                          <m:t>1</m:t>
                        </m:r>
                        <m:r>
                          <a:rPr lang="en-GB" b="0" i="1" dirty="0" smtClean="0">
                            <a:latin typeface="Cambria Math" panose="02040503050406030204" pitchFamily="18" charset="0"/>
                          </a:rPr>
                          <m:t>4</m:t>
                        </m:r>
                      </m:oMath>
                    </m:oMathPara>
                  </a14:m>
                  <a:endParaRPr lang="en-GB" dirty="0"/>
                </a:p>
              </p:txBody>
            </p:sp>
          </mc:Choice>
          <mc:Fallback xmlns="">
            <p:sp>
              <p:nvSpPr>
                <p:cNvPr id="11" name="TextBox 10">
                  <a:extLst>
                    <a:ext uri="{FF2B5EF4-FFF2-40B4-BE49-F238E27FC236}">
                      <a16:creationId xmlns:a16="http://schemas.microsoft.com/office/drawing/2014/main" id="{F458072C-37A7-56C8-4719-241A1F1EC6D5}"/>
                    </a:ext>
                  </a:extLst>
                </p:cNvPr>
                <p:cNvSpPr txBox="1">
                  <a:spLocks noRot="1" noChangeAspect="1" noMove="1" noResize="1" noEditPoints="1" noAdjustHandles="1" noChangeArrowheads="1" noChangeShapeType="1" noTextEdit="1"/>
                </p:cNvSpPr>
                <p:nvPr/>
              </p:nvSpPr>
              <p:spPr>
                <a:xfrm>
                  <a:off x="4514695" y="2250940"/>
                  <a:ext cx="511125" cy="372990"/>
                </a:xfrm>
                <a:prstGeom prst="rect">
                  <a:avLst/>
                </a:prstGeom>
                <a:blipFill>
                  <a:blip r:embed="rId5"/>
                  <a:stretch>
                    <a:fillRect/>
                  </a:stretch>
                </a:blipFill>
              </p:spPr>
              <p:txBody>
                <a:bodyPr/>
                <a:lstStyle/>
                <a:p>
                  <a:r>
                    <a:rPr lang="en-GB">
                      <a:noFill/>
                    </a:rPr>
                    <a:t> </a:t>
                  </a:r>
                </a:p>
              </p:txBody>
            </p:sp>
          </mc:Fallback>
        </mc:AlternateContent>
      </p:grpSp>
      <mc:AlternateContent xmlns:mc="http://schemas.openxmlformats.org/markup-compatibility/2006" xmlns:a14="http://schemas.microsoft.com/office/drawing/2010/main">
        <mc:Choice Requires="a14">
          <p:sp>
            <p:nvSpPr>
              <p:cNvPr id="20" name="TextBox 19">
                <a:extLst>
                  <a:ext uri="{FF2B5EF4-FFF2-40B4-BE49-F238E27FC236}">
                    <a16:creationId xmlns:a16="http://schemas.microsoft.com/office/drawing/2014/main" id="{AC1B7BBB-064A-D4D9-5F44-04F2DFFC7075}"/>
                  </a:ext>
                </a:extLst>
              </p:cNvPr>
              <p:cNvSpPr txBox="1"/>
              <p:nvPr/>
            </p:nvSpPr>
            <p:spPr>
              <a:xfrm>
                <a:off x="2680156" y="3306801"/>
                <a:ext cx="511125" cy="37299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b="0" i="1" dirty="0" smtClean="0">
                          <a:latin typeface="Cambria Math" panose="02040503050406030204" pitchFamily="18" charset="0"/>
                        </a:rPr>
                        <m:t>𝑑</m:t>
                      </m:r>
                    </m:oMath>
                  </m:oMathPara>
                </a14:m>
                <a:endParaRPr lang="en-GB" dirty="0"/>
              </a:p>
            </p:txBody>
          </p:sp>
        </mc:Choice>
        <mc:Fallback xmlns="">
          <p:sp>
            <p:nvSpPr>
              <p:cNvPr id="20" name="TextBox 19">
                <a:extLst>
                  <a:ext uri="{FF2B5EF4-FFF2-40B4-BE49-F238E27FC236}">
                    <a16:creationId xmlns:a16="http://schemas.microsoft.com/office/drawing/2014/main" id="{AC1B7BBB-064A-D4D9-5F44-04F2DFFC7075}"/>
                  </a:ext>
                </a:extLst>
              </p:cNvPr>
              <p:cNvSpPr txBox="1">
                <a:spLocks noRot="1" noChangeAspect="1" noMove="1" noResize="1" noEditPoints="1" noAdjustHandles="1" noChangeArrowheads="1" noChangeShapeType="1" noTextEdit="1"/>
              </p:cNvSpPr>
              <p:nvPr/>
            </p:nvSpPr>
            <p:spPr>
              <a:xfrm>
                <a:off x="2680156" y="3306801"/>
                <a:ext cx="511125" cy="372990"/>
              </a:xfrm>
              <a:prstGeom prst="rect">
                <a:avLst/>
              </a:prstGeom>
              <a:blipFill>
                <a:blip r:embed="rId6"/>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1" name="TextBox 20">
                <a:extLst>
                  <a:ext uri="{FF2B5EF4-FFF2-40B4-BE49-F238E27FC236}">
                    <a16:creationId xmlns:a16="http://schemas.microsoft.com/office/drawing/2014/main" id="{7D287BEF-D161-4B09-C721-1799BA067635}"/>
                  </a:ext>
                </a:extLst>
              </p:cNvPr>
              <p:cNvSpPr txBox="1"/>
              <p:nvPr/>
            </p:nvSpPr>
            <p:spPr>
              <a:xfrm>
                <a:off x="2832556" y="5399318"/>
                <a:ext cx="511125" cy="37299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b="0" i="1" dirty="0" smtClean="0">
                          <a:latin typeface="Cambria Math" panose="02040503050406030204" pitchFamily="18" charset="0"/>
                        </a:rPr>
                        <m:t>𝑒</m:t>
                      </m:r>
                    </m:oMath>
                  </m:oMathPara>
                </a14:m>
                <a:endParaRPr lang="en-GB" dirty="0"/>
              </a:p>
            </p:txBody>
          </p:sp>
        </mc:Choice>
        <mc:Fallback xmlns="">
          <p:sp>
            <p:nvSpPr>
              <p:cNvPr id="21" name="TextBox 20">
                <a:extLst>
                  <a:ext uri="{FF2B5EF4-FFF2-40B4-BE49-F238E27FC236}">
                    <a16:creationId xmlns:a16="http://schemas.microsoft.com/office/drawing/2014/main" id="{7D287BEF-D161-4B09-C721-1799BA067635}"/>
                  </a:ext>
                </a:extLst>
              </p:cNvPr>
              <p:cNvSpPr txBox="1">
                <a:spLocks noRot="1" noChangeAspect="1" noMove="1" noResize="1" noEditPoints="1" noAdjustHandles="1" noChangeArrowheads="1" noChangeShapeType="1" noTextEdit="1"/>
              </p:cNvSpPr>
              <p:nvPr/>
            </p:nvSpPr>
            <p:spPr>
              <a:xfrm>
                <a:off x="2832556" y="5399318"/>
                <a:ext cx="511125" cy="372990"/>
              </a:xfrm>
              <a:prstGeom prst="rect">
                <a:avLst/>
              </a:prstGeom>
              <a:blipFill>
                <a:blip r:embed="rId7"/>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2" name="Content Placeholder 2">
                <a:extLst>
                  <a:ext uri="{FF2B5EF4-FFF2-40B4-BE49-F238E27FC236}">
                    <a16:creationId xmlns:a16="http://schemas.microsoft.com/office/drawing/2014/main" id="{5E6BF45A-0FEE-5A02-305E-742D1975675C}"/>
                  </a:ext>
                </a:extLst>
              </p:cNvPr>
              <p:cNvSpPr txBox="1">
                <a:spLocks/>
              </p:cNvSpPr>
              <p:nvPr/>
            </p:nvSpPr>
            <p:spPr>
              <a:xfrm>
                <a:off x="5844209" y="3580356"/>
                <a:ext cx="6289481" cy="2764781"/>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50000"/>
                  </a:lnSpc>
                  <a:buFont typeface="Arial" panose="020B0604020202020204" pitchFamily="34" charset="0"/>
                  <a:buNone/>
                </a:pPr>
                <a:r>
                  <a:rPr lang="en-GB" sz="2000" dirty="0"/>
                  <a:t>	</a:t>
                </a:r>
                <a14:m>
                  <m:oMath xmlns:m="http://schemas.openxmlformats.org/officeDocument/2006/math">
                    <m:r>
                      <a:rPr lang="en-GB" sz="2000" i="1" dirty="0" smtClean="0">
                        <a:latin typeface="Cambria Math" panose="02040503050406030204" pitchFamily="18" charset="0"/>
                      </a:rPr>
                      <m:t>14−</m:t>
                    </m:r>
                    <m:r>
                      <a:rPr lang="en-GB" sz="2000" i="1" dirty="0" smtClean="0">
                        <a:latin typeface="Cambria Math" panose="02040503050406030204" pitchFamily="18" charset="0"/>
                      </a:rPr>
                      <m:t>𝑑</m:t>
                    </m:r>
                    <m:r>
                      <a:rPr lang="en-GB" sz="2000" i="1" dirty="0" smtClean="0">
                        <a:latin typeface="Cambria Math" panose="02040503050406030204" pitchFamily="18" charset="0"/>
                      </a:rPr>
                      <m:t>+16=</m:t>
                    </m:r>
                    <m:r>
                      <a:rPr lang="en-GB" sz="2000" i="1" dirty="0" smtClean="0">
                        <a:latin typeface="Cambria Math" panose="02040503050406030204" pitchFamily="18" charset="0"/>
                      </a:rPr>
                      <m:t>𝑒</m:t>
                    </m:r>
                  </m:oMath>
                </a14:m>
                <a:endParaRPr lang="en-GB" sz="2000" dirty="0">
                  <a:latin typeface="Comic Sans MS" panose="030F0702030302020204" pitchFamily="66" charset="0"/>
                </a:endParaRPr>
              </a:p>
              <a:p>
                <a:pPr marL="0" indent="0">
                  <a:lnSpc>
                    <a:spcPct val="150000"/>
                  </a:lnSpc>
                  <a:buFont typeface="Arial" panose="020B0604020202020204" pitchFamily="34" charset="0"/>
                  <a:buNone/>
                </a:pPr>
                <a:r>
                  <a:rPr lang="en-GB" sz="2000" dirty="0"/>
                  <a:t>	</a:t>
                </a:r>
                <a:r>
                  <a:rPr lang="en-GB" sz="2000" b="0" dirty="0"/>
                  <a:t>	  </a:t>
                </a:r>
                <a14:m>
                  <m:oMath xmlns:m="http://schemas.openxmlformats.org/officeDocument/2006/math">
                    <m:r>
                      <a:rPr lang="en-GB" sz="2000" b="0" i="1" dirty="0" smtClean="0">
                        <a:latin typeface="Cambria Math" panose="02040503050406030204" pitchFamily="18" charset="0"/>
                      </a:rPr>
                      <m:t>30=</m:t>
                    </m:r>
                    <m:r>
                      <a:rPr lang="en-GB" sz="2000" b="0" i="1" dirty="0" smtClean="0">
                        <a:latin typeface="Cambria Math" panose="02040503050406030204" pitchFamily="18" charset="0"/>
                      </a:rPr>
                      <m:t>𝑑</m:t>
                    </m:r>
                    <m:r>
                      <a:rPr lang="en-GB" sz="2000" b="0" i="1" dirty="0" smtClean="0">
                        <a:latin typeface="Cambria Math" panose="02040503050406030204" pitchFamily="18" charset="0"/>
                      </a:rPr>
                      <m:t>+</m:t>
                    </m:r>
                    <m:r>
                      <a:rPr lang="en-GB" sz="2000" b="0" i="1" dirty="0" smtClean="0">
                        <a:latin typeface="Cambria Math" panose="02040503050406030204" pitchFamily="18" charset="0"/>
                      </a:rPr>
                      <m:t>𝑒</m:t>
                    </m:r>
                  </m:oMath>
                </a14:m>
                <a:endParaRPr lang="en-GB" sz="2000" dirty="0">
                  <a:latin typeface="Comic Sans MS" panose="030F0702030302020204" pitchFamily="66" charset="0"/>
                </a:endParaRPr>
              </a:p>
              <a:p>
                <a:pPr marL="0" indent="0">
                  <a:lnSpc>
                    <a:spcPct val="150000"/>
                  </a:lnSpc>
                  <a:buFont typeface="Arial" panose="020B0604020202020204" pitchFamily="34" charset="0"/>
                  <a:buNone/>
                </a:pPr>
                <a:r>
                  <a:rPr lang="en-GB" sz="2000" dirty="0">
                    <a:latin typeface="Comic Sans MS" panose="030F0702030302020204" pitchFamily="66" charset="0"/>
                  </a:rPr>
                  <a:t>        Perimeter      </a:t>
                </a:r>
                <a:r>
                  <a:rPr lang="en-GB" sz="1600" dirty="0">
                    <a:latin typeface="Comic Sans MS" panose="030F0702030302020204" pitchFamily="66" charset="0"/>
                  </a:rPr>
                  <a:t> </a:t>
                </a:r>
                <a14:m>
                  <m:oMath xmlns:m="http://schemas.openxmlformats.org/officeDocument/2006/math">
                    <m:r>
                      <a:rPr lang="en-GB" sz="2000" i="1" dirty="0" smtClean="0">
                        <a:latin typeface="Cambria Math" panose="02040503050406030204" pitchFamily="18" charset="0"/>
                      </a:rPr>
                      <m:t>= 36+14+16</m:t>
                    </m:r>
                    <m:r>
                      <a:rPr lang="en-GB" sz="2000" b="0" i="1" dirty="0" smtClean="0">
                        <a:latin typeface="Cambria Math" panose="02040503050406030204" pitchFamily="18" charset="0"/>
                      </a:rPr>
                      <m:t>+</m:t>
                    </m:r>
                    <m:r>
                      <a:rPr lang="en-GB" sz="2000" b="0" i="1" dirty="0" smtClean="0">
                        <a:latin typeface="Cambria Math" panose="02040503050406030204" pitchFamily="18" charset="0"/>
                      </a:rPr>
                      <m:t>𝑑</m:t>
                    </m:r>
                    <m:r>
                      <a:rPr lang="en-GB" sz="2000" i="1" dirty="0" smtClean="0">
                        <a:latin typeface="Cambria Math" panose="02040503050406030204" pitchFamily="18" charset="0"/>
                      </a:rPr>
                      <m:t>+</m:t>
                    </m:r>
                    <m:r>
                      <a:rPr lang="en-GB" sz="2000" i="1" dirty="0" smtClean="0">
                        <a:latin typeface="Cambria Math" panose="02040503050406030204" pitchFamily="18" charset="0"/>
                      </a:rPr>
                      <m:t>𝑒</m:t>
                    </m:r>
                  </m:oMath>
                </a14:m>
                <a:endParaRPr lang="en-GB" sz="2000" dirty="0">
                  <a:latin typeface="Comic Sans MS" panose="030F0702030302020204" pitchFamily="66" charset="0"/>
                </a:endParaRPr>
              </a:p>
              <a:p>
                <a:pPr marL="0" indent="0">
                  <a:lnSpc>
                    <a:spcPct val="150000"/>
                  </a:lnSpc>
                  <a:buFont typeface="Arial" panose="020B0604020202020204" pitchFamily="34" charset="0"/>
                  <a:buNone/>
                </a:pPr>
                <a:r>
                  <a:rPr lang="en-GB" sz="2000" dirty="0">
                    <a:latin typeface="Comic Sans MS" panose="030F0702030302020204" pitchFamily="66" charset="0"/>
                  </a:rPr>
                  <a:t>		     </a:t>
                </a:r>
                <a:r>
                  <a:rPr lang="en-GB" sz="1100" dirty="0">
                    <a:latin typeface="Comic Sans MS" panose="030F0702030302020204" pitchFamily="66" charset="0"/>
                  </a:rPr>
                  <a:t>  </a:t>
                </a:r>
                <a14:m>
                  <m:oMath xmlns:m="http://schemas.openxmlformats.org/officeDocument/2006/math">
                    <m:r>
                      <a:rPr lang="en-GB" sz="2000" i="1" dirty="0" smtClean="0">
                        <a:latin typeface="Cambria Math" panose="02040503050406030204" pitchFamily="18" charset="0"/>
                      </a:rPr>
                      <m:t>= 36+</m:t>
                    </m:r>
                    <m:r>
                      <a:rPr lang="en-GB" sz="2000" b="0" i="1" dirty="0" smtClean="0">
                        <a:latin typeface="Cambria Math" panose="02040503050406030204" pitchFamily="18" charset="0"/>
                      </a:rPr>
                      <m:t>30</m:t>
                    </m:r>
                    <m:r>
                      <a:rPr lang="en-GB" sz="2000" i="1" dirty="0" smtClean="0">
                        <a:latin typeface="Cambria Math" panose="02040503050406030204" pitchFamily="18" charset="0"/>
                      </a:rPr>
                      <m:t>+</m:t>
                    </m:r>
                    <m:r>
                      <a:rPr lang="en-GB" sz="2000" b="0" i="1" dirty="0" smtClean="0">
                        <a:latin typeface="Cambria Math" panose="02040503050406030204" pitchFamily="18" charset="0"/>
                      </a:rPr>
                      <m:t>30</m:t>
                    </m:r>
                  </m:oMath>
                </a14:m>
                <a:endParaRPr lang="en-GB" sz="2000" dirty="0">
                  <a:latin typeface="Comic Sans MS" panose="030F0702030302020204" pitchFamily="66" charset="0"/>
                </a:endParaRPr>
              </a:p>
              <a:p>
                <a:pPr marL="0" indent="0">
                  <a:lnSpc>
                    <a:spcPct val="150000"/>
                  </a:lnSpc>
                  <a:buNone/>
                </a:pPr>
                <a:r>
                  <a:rPr lang="en-GB" sz="2000" dirty="0">
                    <a:latin typeface="Comic Sans MS" panose="030F0702030302020204" pitchFamily="66" charset="0"/>
                  </a:rPr>
                  <a:t>		     </a:t>
                </a:r>
                <a:r>
                  <a:rPr lang="en-GB" sz="1100" dirty="0">
                    <a:latin typeface="Comic Sans MS" panose="030F0702030302020204" pitchFamily="66" charset="0"/>
                  </a:rPr>
                  <a:t>  </a:t>
                </a:r>
                <a14:m>
                  <m:oMath xmlns:m="http://schemas.openxmlformats.org/officeDocument/2006/math">
                    <m:r>
                      <a:rPr lang="en-GB" sz="2000" i="1" dirty="0">
                        <a:latin typeface="Cambria Math" panose="02040503050406030204" pitchFamily="18" charset="0"/>
                      </a:rPr>
                      <m:t>= </m:t>
                    </m:r>
                    <m:r>
                      <a:rPr lang="en-GB" sz="2000" b="0" i="1" dirty="0" smtClean="0">
                        <a:latin typeface="Cambria Math" panose="02040503050406030204" pitchFamily="18" charset="0"/>
                      </a:rPr>
                      <m:t>9</m:t>
                    </m:r>
                    <m:r>
                      <a:rPr lang="en-GB" sz="2000" i="1" dirty="0">
                        <a:latin typeface="Cambria Math" panose="02040503050406030204" pitchFamily="18" charset="0"/>
                      </a:rPr>
                      <m:t>6</m:t>
                    </m:r>
                  </m:oMath>
                </a14:m>
                <a:endParaRPr lang="en-GB" sz="2000" dirty="0">
                  <a:latin typeface="Comic Sans MS" panose="030F0702030302020204" pitchFamily="66" charset="0"/>
                </a:endParaRPr>
              </a:p>
              <a:p>
                <a:pPr marL="0" indent="0">
                  <a:lnSpc>
                    <a:spcPct val="150000"/>
                  </a:lnSpc>
                  <a:buFont typeface="Arial" panose="020B0604020202020204" pitchFamily="34" charset="0"/>
                  <a:buNone/>
                </a:pPr>
                <a:endParaRPr lang="en-GB" sz="2000" dirty="0">
                  <a:latin typeface="Comic Sans MS" panose="030F0702030302020204" pitchFamily="66" charset="0"/>
                </a:endParaRPr>
              </a:p>
            </p:txBody>
          </p:sp>
        </mc:Choice>
        <mc:Fallback xmlns="">
          <p:sp>
            <p:nvSpPr>
              <p:cNvPr id="12" name="Content Placeholder 2">
                <a:extLst>
                  <a:ext uri="{FF2B5EF4-FFF2-40B4-BE49-F238E27FC236}">
                    <a16:creationId xmlns:a16="http://schemas.microsoft.com/office/drawing/2014/main" id="{5E6BF45A-0FEE-5A02-305E-742D1975675C}"/>
                  </a:ext>
                </a:extLst>
              </p:cNvPr>
              <p:cNvSpPr txBox="1">
                <a:spLocks noRot="1" noChangeAspect="1" noMove="1" noResize="1" noEditPoints="1" noAdjustHandles="1" noChangeArrowheads="1" noChangeShapeType="1" noTextEdit="1"/>
              </p:cNvSpPr>
              <p:nvPr/>
            </p:nvSpPr>
            <p:spPr>
              <a:xfrm>
                <a:off x="5844209" y="3580356"/>
                <a:ext cx="6289481" cy="2764781"/>
              </a:xfrm>
              <a:prstGeom prst="rect">
                <a:avLst/>
              </a:prstGeom>
              <a:blipFill>
                <a:blip r:embed="rId8"/>
                <a:stretch>
                  <a:fillRect/>
                </a:stretch>
              </a:blipFill>
            </p:spPr>
            <p:txBody>
              <a:bodyPr/>
              <a:lstStyle/>
              <a:p>
                <a:r>
                  <a:rPr lang="en-GB">
                    <a:noFill/>
                  </a:rPr>
                  <a:t> </a:t>
                </a:r>
              </a:p>
            </p:txBody>
          </p:sp>
        </mc:Fallback>
      </mc:AlternateContent>
      <p:cxnSp>
        <p:nvCxnSpPr>
          <p:cNvPr id="23" name="Straight Connector 22">
            <a:extLst>
              <a:ext uri="{FF2B5EF4-FFF2-40B4-BE49-F238E27FC236}">
                <a16:creationId xmlns:a16="http://schemas.microsoft.com/office/drawing/2014/main" id="{E485DE2F-9516-48F7-32F5-4D91F3C95658}"/>
              </a:ext>
            </a:extLst>
          </p:cNvPr>
          <p:cNvCxnSpPr>
            <a:stCxn id="7" idx="3"/>
          </p:cNvCxnSpPr>
          <p:nvPr/>
        </p:nvCxnSpPr>
        <p:spPr>
          <a:xfrm flipH="1" flipV="1">
            <a:off x="854506" y="3306801"/>
            <a:ext cx="1596789" cy="9415"/>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4" name="TextBox 23">
                <a:extLst>
                  <a:ext uri="{FF2B5EF4-FFF2-40B4-BE49-F238E27FC236}">
                    <a16:creationId xmlns:a16="http://schemas.microsoft.com/office/drawing/2014/main" id="{CB06484E-9AB5-9CF5-6E5E-3FF6960B884F}"/>
                  </a:ext>
                </a:extLst>
              </p:cNvPr>
              <p:cNvSpPr txBox="1"/>
              <p:nvPr/>
            </p:nvSpPr>
            <p:spPr>
              <a:xfrm>
                <a:off x="1157351" y="3307926"/>
                <a:ext cx="1071573"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b="0" i="1" dirty="0" smtClean="0">
                          <a:latin typeface="Cambria Math" panose="02040503050406030204" pitchFamily="18" charset="0"/>
                        </a:rPr>
                        <m:t>14−</m:t>
                      </m:r>
                      <m:r>
                        <a:rPr lang="en-GB" b="0" i="1" dirty="0" smtClean="0">
                          <a:latin typeface="Cambria Math" panose="02040503050406030204" pitchFamily="18" charset="0"/>
                        </a:rPr>
                        <m:t>𝑑</m:t>
                      </m:r>
                    </m:oMath>
                  </m:oMathPara>
                </a14:m>
                <a:endParaRPr lang="en-GB" dirty="0"/>
              </a:p>
            </p:txBody>
          </p:sp>
        </mc:Choice>
        <mc:Fallback xmlns="">
          <p:sp>
            <p:nvSpPr>
              <p:cNvPr id="24" name="TextBox 23">
                <a:extLst>
                  <a:ext uri="{FF2B5EF4-FFF2-40B4-BE49-F238E27FC236}">
                    <a16:creationId xmlns:a16="http://schemas.microsoft.com/office/drawing/2014/main" id="{CB06484E-9AB5-9CF5-6E5E-3FF6960B884F}"/>
                  </a:ext>
                </a:extLst>
              </p:cNvPr>
              <p:cNvSpPr txBox="1">
                <a:spLocks noRot="1" noChangeAspect="1" noMove="1" noResize="1" noEditPoints="1" noAdjustHandles="1" noChangeArrowheads="1" noChangeShapeType="1" noTextEdit="1"/>
              </p:cNvSpPr>
              <p:nvPr/>
            </p:nvSpPr>
            <p:spPr>
              <a:xfrm>
                <a:off x="1157351" y="3307926"/>
                <a:ext cx="1071573" cy="369332"/>
              </a:xfrm>
              <a:prstGeom prst="rect">
                <a:avLst/>
              </a:prstGeom>
              <a:blipFill>
                <a:blip r:embed="rId9"/>
                <a:stretch>
                  <a:fillRect/>
                </a:stretch>
              </a:blipFill>
            </p:spPr>
            <p:txBody>
              <a:bodyPr/>
              <a:lstStyle/>
              <a:p>
                <a:r>
                  <a:rPr lang="en-GB">
                    <a:noFill/>
                  </a:rPr>
                  <a:t> </a:t>
                </a:r>
              </a:p>
            </p:txBody>
          </p:sp>
        </mc:Fallback>
      </mc:AlternateContent>
    </p:spTree>
    <p:extLst>
      <p:ext uri="{BB962C8B-B14F-4D97-AF65-F5344CB8AC3E}">
        <p14:creationId xmlns:p14="http://schemas.microsoft.com/office/powerpoint/2010/main" val="41638707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500"/>
                                        <p:tgtEl>
                                          <p:spTgt spid="20"/>
                                        </p:tgtEl>
                                      </p:cBhvr>
                                    </p:animEffect>
                                  </p:childTnLst>
                                </p:cTn>
                              </p:par>
                            </p:childTnLst>
                          </p:cTn>
                        </p:par>
                        <p:par>
                          <p:cTn id="8" fill="hold">
                            <p:stCondLst>
                              <p:cond delay="500"/>
                            </p:stCondLst>
                            <p:childTnLst>
                              <p:par>
                                <p:cTn id="9" presetID="10" presetClass="entr" presetSubtype="0" fill="hold" grpId="0" nodeType="afterEffect">
                                  <p:stCondLst>
                                    <p:cond delay="500"/>
                                  </p:stCondLst>
                                  <p:childTnLst>
                                    <p:set>
                                      <p:cBhvr>
                                        <p:cTn id="10" dur="1" fill="hold">
                                          <p:stCondLst>
                                            <p:cond delay="0"/>
                                          </p:stCondLst>
                                        </p:cTn>
                                        <p:tgtEl>
                                          <p:spTgt spid="21"/>
                                        </p:tgtEl>
                                        <p:attrNameLst>
                                          <p:attrName>style.visibility</p:attrName>
                                        </p:attrNameLst>
                                      </p:cBhvr>
                                      <p:to>
                                        <p:strVal val="visible"/>
                                      </p:to>
                                    </p:set>
                                    <p:animEffect transition="in" filter="fade">
                                      <p:cBhvr>
                                        <p:cTn id="11" dur="500"/>
                                        <p:tgtEl>
                                          <p:spTgt spid="21"/>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2" fill="hold" nodeType="clickEffect">
                                  <p:stCondLst>
                                    <p:cond delay="0"/>
                                  </p:stCondLst>
                                  <p:childTnLst>
                                    <p:set>
                                      <p:cBhvr>
                                        <p:cTn id="15" dur="1" fill="hold">
                                          <p:stCondLst>
                                            <p:cond delay="0"/>
                                          </p:stCondLst>
                                        </p:cTn>
                                        <p:tgtEl>
                                          <p:spTgt spid="23"/>
                                        </p:tgtEl>
                                        <p:attrNameLst>
                                          <p:attrName>style.visibility</p:attrName>
                                        </p:attrNameLst>
                                      </p:cBhvr>
                                      <p:to>
                                        <p:strVal val="visible"/>
                                      </p:to>
                                    </p:set>
                                    <p:animEffect transition="in" filter="wipe(right)">
                                      <p:cBhvr>
                                        <p:cTn id="16" dur="500"/>
                                        <p:tgtEl>
                                          <p:spTgt spid="23"/>
                                        </p:tgtEl>
                                      </p:cBhvr>
                                    </p:animEffect>
                                  </p:childTnLst>
                                </p:cTn>
                              </p:par>
                            </p:childTnLst>
                          </p:cTn>
                        </p:par>
                        <p:par>
                          <p:cTn id="17" fill="hold">
                            <p:stCondLst>
                              <p:cond delay="500"/>
                            </p:stCondLst>
                            <p:childTnLst>
                              <p:par>
                                <p:cTn id="18" presetID="10" presetClass="entr" presetSubtype="0" fill="hold" grpId="0" nodeType="afterEffect">
                                  <p:stCondLst>
                                    <p:cond delay="1000"/>
                                  </p:stCondLst>
                                  <p:childTnLst>
                                    <p:set>
                                      <p:cBhvr>
                                        <p:cTn id="19" dur="1" fill="hold">
                                          <p:stCondLst>
                                            <p:cond delay="0"/>
                                          </p:stCondLst>
                                        </p:cTn>
                                        <p:tgtEl>
                                          <p:spTgt spid="24"/>
                                        </p:tgtEl>
                                        <p:attrNameLst>
                                          <p:attrName>style.visibility</p:attrName>
                                        </p:attrNameLst>
                                      </p:cBhvr>
                                      <p:to>
                                        <p:strVal val="visible"/>
                                      </p:to>
                                    </p:set>
                                    <p:animEffect transition="in" filter="fade">
                                      <p:cBhvr>
                                        <p:cTn id="20" dur="500"/>
                                        <p:tgtEl>
                                          <p:spTgt spid="24"/>
                                        </p:tgtEl>
                                      </p:cBhvr>
                                    </p:animEffect>
                                  </p:childTnLst>
                                </p:cTn>
                              </p:par>
                            </p:childTnLst>
                          </p:cTn>
                        </p:par>
                        <p:par>
                          <p:cTn id="21" fill="hold">
                            <p:stCondLst>
                              <p:cond delay="2000"/>
                            </p:stCondLst>
                            <p:childTnLst>
                              <p:par>
                                <p:cTn id="22" presetID="10" presetClass="entr" presetSubtype="0" fill="hold" grpId="0" nodeType="afterEffect">
                                  <p:stCondLst>
                                    <p:cond delay="500"/>
                                  </p:stCondLst>
                                  <p:childTnLst>
                                    <p:set>
                                      <p:cBhvr>
                                        <p:cTn id="23" dur="1" fill="hold">
                                          <p:stCondLst>
                                            <p:cond delay="0"/>
                                          </p:stCondLst>
                                        </p:cTn>
                                        <p:tgtEl>
                                          <p:spTgt spid="12">
                                            <p:txEl>
                                              <p:pRg st="0" end="0"/>
                                            </p:txEl>
                                          </p:spTgt>
                                        </p:tgtEl>
                                        <p:attrNameLst>
                                          <p:attrName>style.visibility</p:attrName>
                                        </p:attrNameLst>
                                      </p:cBhvr>
                                      <p:to>
                                        <p:strVal val="visible"/>
                                      </p:to>
                                    </p:set>
                                    <p:animEffect transition="in" filter="fade">
                                      <p:cBhvr>
                                        <p:cTn id="24" dur="500"/>
                                        <p:tgtEl>
                                          <p:spTgt spid="12">
                                            <p:txEl>
                                              <p:pRg st="0" end="0"/>
                                            </p:txEl>
                                          </p:spTgt>
                                        </p:tgtEl>
                                      </p:cBhvr>
                                    </p:animEffect>
                                  </p:childTnLst>
                                </p:cTn>
                              </p:par>
                            </p:childTnLst>
                          </p:cTn>
                        </p:par>
                        <p:par>
                          <p:cTn id="25" fill="hold">
                            <p:stCondLst>
                              <p:cond delay="3000"/>
                            </p:stCondLst>
                            <p:childTnLst>
                              <p:par>
                                <p:cTn id="26" presetID="10" presetClass="entr" presetSubtype="0" fill="hold" grpId="0" nodeType="afterEffect">
                                  <p:stCondLst>
                                    <p:cond delay="500"/>
                                  </p:stCondLst>
                                  <p:childTnLst>
                                    <p:set>
                                      <p:cBhvr>
                                        <p:cTn id="27" dur="1" fill="hold">
                                          <p:stCondLst>
                                            <p:cond delay="0"/>
                                          </p:stCondLst>
                                        </p:cTn>
                                        <p:tgtEl>
                                          <p:spTgt spid="12">
                                            <p:txEl>
                                              <p:pRg st="1" end="1"/>
                                            </p:txEl>
                                          </p:spTgt>
                                        </p:tgtEl>
                                        <p:attrNameLst>
                                          <p:attrName>style.visibility</p:attrName>
                                        </p:attrNameLst>
                                      </p:cBhvr>
                                      <p:to>
                                        <p:strVal val="visible"/>
                                      </p:to>
                                    </p:set>
                                    <p:animEffect transition="in" filter="fade">
                                      <p:cBhvr>
                                        <p:cTn id="28" dur="500"/>
                                        <p:tgtEl>
                                          <p:spTgt spid="12">
                                            <p:txEl>
                                              <p:pRg st="1" end="1"/>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12">
                                            <p:txEl>
                                              <p:pRg st="2" end="2"/>
                                            </p:txEl>
                                          </p:spTgt>
                                        </p:tgtEl>
                                        <p:attrNameLst>
                                          <p:attrName>style.visibility</p:attrName>
                                        </p:attrNameLst>
                                      </p:cBhvr>
                                      <p:to>
                                        <p:strVal val="visible"/>
                                      </p:to>
                                    </p:set>
                                    <p:animEffect transition="in" filter="fade">
                                      <p:cBhvr>
                                        <p:cTn id="33" dur="500"/>
                                        <p:tgtEl>
                                          <p:spTgt spid="12">
                                            <p:txEl>
                                              <p:pRg st="2" end="2"/>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12">
                                            <p:txEl>
                                              <p:pRg st="3" end="3"/>
                                            </p:txEl>
                                          </p:spTgt>
                                        </p:tgtEl>
                                        <p:attrNameLst>
                                          <p:attrName>style.visibility</p:attrName>
                                        </p:attrNameLst>
                                      </p:cBhvr>
                                      <p:to>
                                        <p:strVal val="visible"/>
                                      </p:to>
                                    </p:set>
                                    <p:animEffect transition="in" filter="fade">
                                      <p:cBhvr>
                                        <p:cTn id="38" dur="500"/>
                                        <p:tgtEl>
                                          <p:spTgt spid="12">
                                            <p:txEl>
                                              <p:pRg st="3" end="3"/>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grpId="0" nodeType="clickEffect">
                                  <p:stCondLst>
                                    <p:cond delay="0"/>
                                  </p:stCondLst>
                                  <p:childTnLst>
                                    <p:set>
                                      <p:cBhvr>
                                        <p:cTn id="42" dur="1" fill="hold">
                                          <p:stCondLst>
                                            <p:cond delay="0"/>
                                          </p:stCondLst>
                                        </p:cTn>
                                        <p:tgtEl>
                                          <p:spTgt spid="12">
                                            <p:txEl>
                                              <p:pRg st="4" end="4"/>
                                            </p:txEl>
                                          </p:spTgt>
                                        </p:tgtEl>
                                        <p:attrNameLst>
                                          <p:attrName>style.visibility</p:attrName>
                                        </p:attrNameLst>
                                      </p:cBhvr>
                                      <p:to>
                                        <p:strVal val="visible"/>
                                      </p:to>
                                    </p:set>
                                    <p:animEffect transition="in" filter="fade">
                                      <p:cBhvr>
                                        <p:cTn id="43" dur="500"/>
                                        <p:tgtEl>
                                          <p:spTgt spid="1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1" grpId="0"/>
      <p:bldP spid="12" grpId="0" uiExpand="1" build="p"/>
      <p:bldP spid="2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Content Placeholder 2">
            <a:extLst>
              <a:ext uri="{FF2B5EF4-FFF2-40B4-BE49-F238E27FC236}">
                <a16:creationId xmlns:a16="http://schemas.microsoft.com/office/drawing/2014/main" id="{CAEB9296-68A0-CF35-D782-5007149EE178}"/>
              </a:ext>
            </a:extLst>
          </p:cNvPr>
          <p:cNvSpPr txBox="1">
            <a:spLocks/>
          </p:cNvSpPr>
          <p:nvPr/>
        </p:nvSpPr>
        <p:spPr>
          <a:xfrm>
            <a:off x="838200" y="1306300"/>
            <a:ext cx="9666766" cy="101159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a:latin typeface="Comic Sans MS" panose="030F0702030302020204" pitchFamily="66" charset="0"/>
              </a:rPr>
              <a:t>Find the perimeter of the polygon, in which all sides are either vertical or horizontal.</a:t>
            </a:r>
            <a:endParaRPr lang="en-GB" dirty="0">
              <a:latin typeface="Comic Sans MS" panose="030F0702030302020204" pitchFamily="66" charset="0"/>
            </a:endParaRPr>
          </a:p>
        </p:txBody>
      </p:sp>
      <p:sp>
        <p:nvSpPr>
          <p:cNvPr id="2" name="Title 1">
            <a:extLst>
              <a:ext uri="{FF2B5EF4-FFF2-40B4-BE49-F238E27FC236}">
                <a16:creationId xmlns:a16="http://schemas.microsoft.com/office/drawing/2014/main" id="{F27D3458-6821-4B5B-39E9-49798F520B66}"/>
              </a:ext>
            </a:extLst>
          </p:cNvPr>
          <p:cNvSpPr>
            <a:spLocks noGrp="1"/>
          </p:cNvSpPr>
          <p:nvPr>
            <p:ph type="title"/>
          </p:nvPr>
        </p:nvSpPr>
        <p:spPr>
          <a:xfrm>
            <a:off x="838200" y="365125"/>
            <a:ext cx="10515600" cy="815975"/>
          </a:xfrm>
        </p:spPr>
        <p:txBody>
          <a:bodyPr/>
          <a:lstStyle/>
          <a:p>
            <a:pPr algn="ctr"/>
            <a:r>
              <a:rPr lang="en-GB" dirty="0">
                <a:latin typeface="Comic Sans MS" panose="030F0702030302020204" pitchFamily="66" charset="0"/>
              </a:rPr>
              <a:t>Puzzling Perimeter - 2</a:t>
            </a:r>
          </a:p>
        </p:txBody>
      </p:sp>
      <p:grpSp>
        <p:nvGrpSpPr>
          <p:cNvPr id="18" name="Group 17">
            <a:extLst>
              <a:ext uri="{FF2B5EF4-FFF2-40B4-BE49-F238E27FC236}">
                <a16:creationId xmlns:a16="http://schemas.microsoft.com/office/drawing/2014/main" id="{3464FAF9-354B-05B5-2D00-871CBE2FC69F}"/>
              </a:ext>
            </a:extLst>
          </p:cNvPr>
          <p:cNvGrpSpPr/>
          <p:nvPr/>
        </p:nvGrpSpPr>
        <p:grpSpPr>
          <a:xfrm>
            <a:off x="2870421" y="2250940"/>
            <a:ext cx="5226663" cy="3159563"/>
            <a:chOff x="2870421" y="2250940"/>
            <a:chExt cx="5226663" cy="3159563"/>
          </a:xfrm>
        </p:grpSpPr>
        <p:grpSp>
          <p:nvGrpSpPr>
            <p:cNvPr id="8" name="Group 7">
              <a:extLst>
                <a:ext uri="{FF2B5EF4-FFF2-40B4-BE49-F238E27FC236}">
                  <a16:creationId xmlns:a16="http://schemas.microsoft.com/office/drawing/2014/main" id="{FF2DF4E7-A95F-0351-D040-84C92D0A13A5}"/>
                </a:ext>
              </a:extLst>
            </p:cNvPr>
            <p:cNvGrpSpPr/>
            <p:nvPr/>
          </p:nvGrpSpPr>
          <p:grpSpPr>
            <a:xfrm>
              <a:off x="3471082" y="2706616"/>
              <a:ext cx="4617493" cy="2702257"/>
              <a:chOff x="3471082" y="3557516"/>
              <a:chExt cx="4617493" cy="2702257"/>
            </a:xfrm>
          </p:grpSpPr>
          <p:sp>
            <p:nvSpPr>
              <p:cNvPr id="4" name="Rectangle 3">
                <a:extLst>
                  <a:ext uri="{FF2B5EF4-FFF2-40B4-BE49-F238E27FC236}">
                    <a16:creationId xmlns:a16="http://schemas.microsoft.com/office/drawing/2014/main" id="{6C8BC547-F182-D28E-9BBE-ED0EAF8F06FE}"/>
                  </a:ext>
                </a:extLst>
              </p:cNvPr>
              <p:cNvSpPr/>
              <p:nvPr/>
            </p:nvSpPr>
            <p:spPr>
              <a:xfrm>
                <a:off x="3471082" y="3562349"/>
                <a:ext cx="2581275" cy="600075"/>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4CEF12A8-8206-D36E-6661-E88C5FE3C1B8}"/>
                  </a:ext>
                </a:extLst>
              </p:cNvPr>
              <p:cNvSpPr/>
              <p:nvPr/>
            </p:nvSpPr>
            <p:spPr>
              <a:xfrm>
                <a:off x="3471082" y="3962594"/>
                <a:ext cx="1581151" cy="1373867"/>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Rectangle 5">
                <a:extLst>
                  <a:ext uri="{FF2B5EF4-FFF2-40B4-BE49-F238E27FC236}">
                    <a16:creationId xmlns:a16="http://schemas.microsoft.com/office/drawing/2014/main" id="{132465A2-0344-6C58-A7BC-D35605D299B3}"/>
                  </a:ext>
                </a:extLst>
              </p:cNvPr>
              <p:cNvSpPr/>
              <p:nvPr/>
            </p:nvSpPr>
            <p:spPr>
              <a:xfrm>
                <a:off x="3471082" y="5210175"/>
                <a:ext cx="4610100" cy="1047750"/>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Freeform: Shape 6">
                <a:extLst>
                  <a:ext uri="{FF2B5EF4-FFF2-40B4-BE49-F238E27FC236}">
                    <a16:creationId xmlns:a16="http://schemas.microsoft.com/office/drawing/2014/main" id="{7E86C185-B3B0-2219-9AB1-1FA1039C1E1A}"/>
                  </a:ext>
                </a:extLst>
              </p:cNvPr>
              <p:cNvSpPr/>
              <p:nvPr/>
            </p:nvSpPr>
            <p:spPr>
              <a:xfrm>
                <a:off x="3471082" y="3557516"/>
                <a:ext cx="4617493" cy="2702257"/>
              </a:xfrm>
              <a:custGeom>
                <a:avLst/>
                <a:gdLst>
                  <a:gd name="connsiteX0" fmla="*/ 0 w 4617493"/>
                  <a:gd name="connsiteY0" fmla="*/ 4550 h 2702257"/>
                  <a:gd name="connsiteX1" fmla="*/ 2593075 w 4617493"/>
                  <a:gd name="connsiteY1" fmla="*/ 0 h 2702257"/>
                  <a:gd name="connsiteX2" fmla="*/ 2593075 w 4617493"/>
                  <a:gd name="connsiteY2" fmla="*/ 605051 h 2702257"/>
                  <a:gd name="connsiteX3" fmla="*/ 1596789 w 4617493"/>
                  <a:gd name="connsiteY3" fmla="*/ 609600 h 2702257"/>
                  <a:gd name="connsiteX4" fmla="*/ 1596789 w 4617493"/>
                  <a:gd name="connsiteY4" fmla="*/ 1646830 h 2702257"/>
                  <a:gd name="connsiteX5" fmla="*/ 4617493 w 4617493"/>
                  <a:gd name="connsiteY5" fmla="*/ 1646830 h 2702257"/>
                  <a:gd name="connsiteX6" fmla="*/ 4617493 w 4617493"/>
                  <a:gd name="connsiteY6" fmla="*/ 2702257 h 2702257"/>
                  <a:gd name="connsiteX7" fmla="*/ 4550 w 4617493"/>
                  <a:gd name="connsiteY7" fmla="*/ 2702257 h 2702257"/>
                  <a:gd name="connsiteX8" fmla="*/ 0 w 4617493"/>
                  <a:gd name="connsiteY8" fmla="*/ 4550 h 2702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17493" h="2702257">
                    <a:moveTo>
                      <a:pt x="0" y="4550"/>
                    </a:moveTo>
                    <a:lnTo>
                      <a:pt x="2593075" y="0"/>
                    </a:lnTo>
                    <a:lnTo>
                      <a:pt x="2593075" y="605051"/>
                    </a:lnTo>
                    <a:lnTo>
                      <a:pt x="1596789" y="609600"/>
                    </a:lnTo>
                    <a:lnTo>
                      <a:pt x="1596789" y="1646830"/>
                    </a:lnTo>
                    <a:lnTo>
                      <a:pt x="4617493" y="1646830"/>
                    </a:lnTo>
                    <a:lnTo>
                      <a:pt x="4617493" y="2702257"/>
                    </a:lnTo>
                    <a:lnTo>
                      <a:pt x="4550" y="2702257"/>
                    </a:lnTo>
                    <a:cubicBezTo>
                      <a:pt x="3033" y="1803021"/>
                      <a:pt x="1517" y="903786"/>
                      <a:pt x="0" y="4550"/>
                    </a:cubicBezTo>
                    <a:close/>
                  </a:path>
                </a:pathLst>
              </a:custGeom>
              <a:noFill/>
              <a:ln w="285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cxnSp>
          <p:nvCxnSpPr>
            <p:cNvPr id="13" name="Straight Arrow Connector 12">
              <a:extLst>
                <a:ext uri="{FF2B5EF4-FFF2-40B4-BE49-F238E27FC236}">
                  <a16:creationId xmlns:a16="http://schemas.microsoft.com/office/drawing/2014/main" id="{DD783C26-83E9-5C6B-D095-47E729A310CC}"/>
                </a:ext>
              </a:extLst>
            </p:cNvPr>
            <p:cNvCxnSpPr/>
            <p:nvPr/>
          </p:nvCxnSpPr>
          <p:spPr>
            <a:xfrm>
              <a:off x="5068135" y="4080695"/>
              <a:ext cx="3028949" cy="0"/>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961F59AD-9BC6-2B01-EE8D-A3DB371D1FAD}"/>
                    </a:ext>
                  </a:extLst>
                </p:cNvPr>
                <p:cNvSpPr txBox="1"/>
                <p:nvPr/>
              </p:nvSpPr>
              <p:spPr>
                <a:xfrm>
                  <a:off x="6340458" y="3896029"/>
                  <a:ext cx="494046" cy="369332"/>
                </a:xfrm>
                <a:prstGeom prst="rect">
                  <a:avLst/>
                </a:prstGeom>
                <a:solidFill>
                  <a:schemeClr val="bg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i="1" dirty="0" smtClean="0">
                            <a:latin typeface="Cambria Math" panose="02040503050406030204" pitchFamily="18" charset="0"/>
                          </a:rPr>
                          <m:t>1</m:t>
                        </m:r>
                        <m:r>
                          <a:rPr lang="en-GB" b="0" i="1" dirty="0" smtClean="0">
                            <a:latin typeface="Cambria Math" panose="02040503050406030204" pitchFamily="18" charset="0"/>
                          </a:rPr>
                          <m:t>6</m:t>
                        </m:r>
                      </m:oMath>
                    </m:oMathPara>
                  </a14:m>
                  <a:endParaRPr lang="en-GB" dirty="0"/>
                </a:p>
              </p:txBody>
            </p:sp>
          </mc:Choice>
          <mc:Fallback xmlns="">
            <p:sp>
              <p:nvSpPr>
                <p:cNvPr id="10" name="TextBox 9">
                  <a:extLst>
                    <a:ext uri="{FF2B5EF4-FFF2-40B4-BE49-F238E27FC236}">
                      <a16:creationId xmlns:a16="http://schemas.microsoft.com/office/drawing/2014/main" id="{961F59AD-9BC6-2B01-EE8D-A3DB371D1FAD}"/>
                    </a:ext>
                  </a:extLst>
                </p:cNvPr>
                <p:cNvSpPr txBox="1">
                  <a:spLocks noRot="1" noChangeAspect="1" noMove="1" noResize="1" noEditPoints="1" noAdjustHandles="1" noChangeArrowheads="1" noChangeShapeType="1" noTextEdit="1"/>
                </p:cNvSpPr>
                <p:nvPr/>
              </p:nvSpPr>
              <p:spPr>
                <a:xfrm>
                  <a:off x="6340458" y="3896029"/>
                  <a:ext cx="494046" cy="369332"/>
                </a:xfrm>
                <a:prstGeom prst="rect">
                  <a:avLst/>
                </a:prstGeom>
                <a:blipFill>
                  <a:blip r:embed="rId2"/>
                  <a:stretch>
                    <a:fillRect/>
                  </a:stretch>
                </a:blipFill>
              </p:spPr>
              <p:txBody>
                <a:bodyPr/>
                <a:lstStyle/>
                <a:p>
                  <a:r>
                    <a:rPr lang="en-GB">
                      <a:noFill/>
                    </a:rPr>
                    <a:t> </a:t>
                  </a:r>
                </a:p>
              </p:txBody>
            </p:sp>
          </mc:Fallback>
        </mc:AlternateContent>
        <p:cxnSp>
          <p:nvCxnSpPr>
            <p:cNvPr id="14" name="Straight Arrow Connector 13">
              <a:extLst>
                <a:ext uri="{FF2B5EF4-FFF2-40B4-BE49-F238E27FC236}">
                  <a16:creationId xmlns:a16="http://schemas.microsoft.com/office/drawing/2014/main" id="{79CC9AD2-F84D-6F9C-472B-9560937A553E}"/>
                </a:ext>
              </a:extLst>
            </p:cNvPr>
            <p:cNvCxnSpPr>
              <a:cxnSpLocks/>
            </p:cNvCxnSpPr>
            <p:nvPr/>
          </p:nvCxnSpPr>
          <p:spPr>
            <a:xfrm>
              <a:off x="3116908" y="2706618"/>
              <a:ext cx="0" cy="2703885"/>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DA87945C-1F52-9654-D518-DB3F390B6C96}"/>
                </a:ext>
              </a:extLst>
            </p:cNvPr>
            <p:cNvCxnSpPr>
              <a:cxnSpLocks/>
            </p:cNvCxnSpPr>
            <p:nvPr/>
          </p:nvCxnSpPr>
          <p:spPr>
            <a:xfrm>
              <a:off x="3471082" y="2435606"/>
              <a:ext cx="2581275" cy="0"/>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FDE8C62C-BCE7-A840-83E5-FAB962DFD655}"/>
                    </a:ext>
                  </a:extLst>
                </p:cNvPr>
                <p:cNvSpPr txBox="1"/>
                <p:nvPr/>
              </p:nvSpPr>
              <p:spPr>
                <a:xfrm>
                  <a:off x="2870421" y="3896029"/>
                  <a:ext cx="494046" cy="369332"/>
                </a:xfrm>
                <a:prstGeom prst="rect">
                  <a:avLst/>
                </a:prstGeom>
                <a:solidFill>
                  <a:schemeClr val="bg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i="1" dirty="0" smtClean="0">
                            <a:latin typeface="Cambria Math" panose="02040503050406030204" pitchFamily="18" charset="0"/>
                          </a:rPr>
                          <m:t>18</m:t>
                        </m:r>
                      </m:oMath>
                    </m:oMathPara>
                  </a14:m>
                  <a:endParaRPr lang="en-GB" dirty="0"/>
                </a:p>
              </p:txBody>
            </p:sp>
          </mc:Choice>
          <mc:Fallback xmlns="">
            <p:sp>
              <p:nvSpPr>
                <p:cNvPr id="9" name="TextBox 8">
                  <a:extLst>
                    <a:ext uri="{FF2B5EF4-FFF2-40B4-BE49-F238E27FC236}">
                      <a16:creationId xmlns:a16="http://schemas.microsoft.com/office/drawing/2014/main" id="{FDE8C62C-BCE7-A840-83E5-FAB962DFD655}"/>
                    </a:ext>
                  </a:extLst>
                </p:cNvPr>
                <p:cNvSpPr txBox="1">
                  <a:spLocks noRot="1" noChangeAspect="1" noMove="1" noResize="1" noEditPoints="1" noAdjustHandles="1" noChangeArrowheads="1" noChangeShapeType="1" noTextEdit="1"/>
                </p:cNvSpPr>
                <p:nvPr/>
              </p:nvSpPr>
              <p:spPr>
                <a:xfrm>
                  <a:off x="2870421" y="3896029"/>
                  <a:ext cx="494046" cy="369332"/>
                </a:xfrm>
                <a:prstGeom prst="rect">
                  <a:avLst/>
                </a:prstGeom>
                <a:blipFill>
                  <a:blip r:embed="rId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F458072C-37A7-56C8-4719-241A1F1EC6D5}"/>
                    </a:ext>
                  </a:extLst>
                </p:cNvPr>
                <p:cNvSpPr txBox="1"/>
                <p:nvPr/>
              </p:nvSpPr>
              <p:spPr>
                <a:xfrm>
                  <a:off x="4514696" y="2250940"/>
                  <a:ext cx="494046" cy="369332"/>
                </a:xfrm>
                <a:prstGeom prst="rect">
                  <a:avLst/>
                </a:prstGeom>
                <a:solidFill>
                  <a:schemeClr val="bg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i="1" dirty="0" smtClean="0">
                            <a:latin typeface="Cambria Math" panose="02040503050406030204" pitchFamily="18" charset="0"/>
                          </a:rPr>
                          <m:t>1</m:t>
                        </m:r>
                        <m:r>
                          <a:rPr lang="en-GB" b="0" i="1" dirty="0" smtClean="0">
                            <a:latin typeface="Cambria Math" panose="02040503050406030204" pitchFamily="18" charset="0"/>
                          </a:rPr>
                          <m:t>4</m:t>
                        </m:r>
                      </m:oMath>
                    </m:oMathPara>
                  </a14:m>
                  <a:endParaRPr lang="en-GB" dirty="0"/>
                </a:p>
              </p:txBody>
            </p:sp>
          </mc:Choice>
          <mc:Fallback xmlns="">
            <p:sp>
              <p:nvSpPr>
                <p:cNvPr id="11" name="TextBox 10">
                  <a:extLst>
                    <a:ext uri="{FF2B5EF4-FFF2-40B4-BE49-F238E27FC236}">
                      <a16:creationId xmlns:a16="http://schemas.microsoft.com/office/drawing/2014/main" id="{F458072C-37A7-56C8-4719-241A1F1EC6D5}"/>
                    </a:ext>
                  </a:extLst>
                </p:cNvPr>
                <p:cNvSpPr txBox="1">
                  <a:spLocks noRot="1" noChangeAspect="1" noMove="1" noResize="1" noEditPoints="1" noAdjustHandles="1" noChangeArrowheads="1" noChangeShapeType="1" noTextEdit="1"/>
                </p:cNvSpPr>
                <p:nvPr/>
              </p:nvSpPr>
              <p:spPr>
                <a:xfrm>
                  <a:off x="4514696" y="2250940"/>
                  <a:ext cx="494046" cy="369332"/>
                </a:xfrm>
                <a:prstGeom prst="rect">
                  <a:avLst/>
                </a:prstGeom>
                <a:blipFill>
                  <a:blip r:embed="rId4"/>
                  <a:stretch>
                    <a:fillRect/>
                  </a:stretch>
                </a:blipFill>
              </p:spPr>
              <p:txBody>
                <a:bodyPr/>
                <a:lstStyle/>
                <a:p>
                  <a:r>
                    <a:rPr lang="en-GB">
                      <a:noFill/>
                    </a:rPr>
                    <a:t> </a:t>
                  </a:r>
                </a:p>
              </p:txBody>
            </p:sp>
          </mc:Fallback>
        </mc:AlternateContent>
      </p:grpSp>
      <mc:AlternateContent xmlns:mc="http://schemas.openxmlformats.org/markup-compatibility/2006" xmlns:a14="http://schemas.microsoft.com/office/drawing/2010/main">
        <mc:Choice Requires="a14">
          <p:sp>
            <p:nvSpPr>
              <p:cNvPr id="12" name="Content Placeholder 2">
                <a:extLst>
                  <a:ext uri="{FF2B5EF4-FFF2-40B4-BE49-F238E27FC236}">
                    <a16:creationId xmlns:a16="http://schemas.microsoft.com/office/drawing/2014/main" id="{497D7493-DD2F-F2B3-4779-29E66139DF2F}"/>
                  </a:ext>
                </a:extLst>
              </p:cNvPr>
              <p:cNvSpPr txBox="1">
                <a:spLocks/>
              </p:cNvSpPr>
              <p:nvPr/>
            </p:nvSpPr>
            <p:spPr>
              <a:xfrm>
                <a:off x="8265382" y="2921654"/>
                <a:ext cx="3088418" cy="54698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dirty="0">
                    <a:latin typeface="Comic Sans MS" panose="030F0702030302020204" pitchFamily="66" charset="0"/>
                  </a:rPr>
                  <a:t>Perimeter </a:t>
                </a:r>
                <a14:m>
                  <m:oMath xmlns:m="http://schemas.openxmlformats.org/officeDocument/2006/math">
                    <m:r>
                      <a:rPr lang="en-GB" i="1" dirty="0" smtClean="0">
                        <a:latin typeface="Cambria Math" panose="02040503050406030204" pitchFamily="18" charset="0"/>
                      </a:rPr>
                      <m:t>= 96</m:t>
                    </m:r>
                  </m:oMath>
                </a14:m>
                <a:endParaRPr lang="en-GB" dirty="0">
                  <a:latin typeface="Comic Sans MS" panose="030F0702030302020204" pitchFamily="66" charset="0"/>
                </a:endParaRPr>
              </a:p>
            </p:txBody>
          </p:sp>
        </mc:Choice>
        <mc:Fallback xmlns="">
          <p:sp>
            <p:nvSpPr>
              <p:cNvPr id="12" name="Content Placeholder 2">
                <a:extLst>
                  <a:ext uri="{FF2B5EF4-FFF2-40B4-BE49-F238E27FC236}">
                    <a16:creationId xmlns:a16="http://schemas.microsoft.com/office/drawing/2014/main" id="{497D7493-DD2F-F2B3-4779-29E66139DF2F}"/>
                  </a:ext>
                </a:extLst>
              </p:cNvPr>
              <p:cNvSpPr txBox="1">
                <a:spLocks noRot="1" noChangeAspect="1" noMove="1" noResize="1" noEditPoints="1" noAdjustHandles="1" noChangeArrowheads="1" noChangeShapeType="1" noTextEdit="1"/>
              </p:cNvSpPr>
              <p:nvPr/>
            </p:nvSpPr>
            <p:spPr>
              <a:xfrm>
                <a:off x="8265382" y="2921654"/>
                <a:ext cx="3088418" cy="546987"/>
              </a:xfrm>
              <a:prstGeom prst="rect">
                <a:avLst/>
              </a:prstGeom>
              <a:blipFill>
                <a:blip r:embed="rId5"/>
                <a:stretch>
                  <a:fillRect l="-4142" t="-18889" b="-17778"/>
                </a:stretch>
              </a:blipFill>
            </p:spPr>
            <p:txBody>
              <a:bodyPr/>
              <a:lstStyle/>
              <a:p>
                <a:r>
                  <a:rPr lang="en-GB">
                    <a:noFill/>
                  </a:rPr>
                  <a:t> </a:t>
                </a:r>
              </a:p>
            </p:txBody>
          </p:sp>
        </mc:Fallback>
      </mc:AlternateContent>
    </p:spTree>
    <p:extLst>
      <p:ext uri="{BB962C8B-B14F-4D97-AF65-F5344CB8AC3E}">
        <p14:creationId xmlns:p14="http://schemas.microsoft.com/office/powerpoint/2010/main" val="15204558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D3458-6821-4B5B-39E9-49798F520B66}"/>
              </a:ext>
            </a:extLst>
          </p:cNvPr>
          <p:cNvSpPr>
            <a:spLocks noGrp="1"/>
          </p:cNvSpPr>
          <p:nvPr>
            <p:ph type="title"/>
          </p:nvPr>
        </p:nvSpPr>
        <p:spPr>
          <a:xfrm>
            <a:off x="838200" y="365125"/>
            <a:ext cx="10515600" cy="815975"/>
          </a:xfrm>
        </p:spPr>
        <p:txBody>
          <a:bodyPr/>
          <a:lstStyle/>
          <a:p>
            <a:pPr algn="ctr"/>
            <a:r>
              <a:rPr lang="en-GB" dirty="0">
                <a:latin typeface="Comic Sans MS" panose="030F0702030302020204" pitchFamily="66" charset="0"/>
              </a:rPr>
              <a:t>Puzzling Perimeter - 2</a:t>
            </a:r>
          </a:p>
        </p:txBody>
      </p:sp>
      <p:grpSp>
        <p:nvGrpSpPr>
          <p:cNvPr id="18" name="Group 17">
            <a:extLst>
              <a:ext uri="{FF2B5EF4-FFF2-40B4-BE49-F238E27FC236}">
                <a16:creationId xmlns:a16="http://schemas.microsoft.com/office/drawing/2014/main" id="{3464FAF9-354B-05B5-2D00-871CBE2FC69F}"/>
              </a:ext>
            </a:extLst>
          </p:cNvPr>
          <p:cNvGrpSpPr/>
          <p:nvPr/>
        </p:nvGrpSpPr>
        <p:grpSpPr>
          <a:xfrm>
            <a:off x="2870421" y="2250940"/>
            <a:ext cx="5226663" cy="3159563"/>
            <a:chOff x="2870421" y="2250940"/>
            <a:chExt cx="5226663" cy="3159563"/>
          </a:xfrm>
        </p:grpSpPr>
        <p:grpSp>
          <p:nvGrpSpPr>
            <p:cNvPr id="8" name="Group 7">
              <a:extLst>
                <a:ext uri="{FF2B5EF4-FFF2-40B4-BE49-F238E27FC236}">
                  <a16:creationId xmlns:a16="http://schemas.microsoft.com/office/drawing/2014/main" id="{FF2DF4E7-A95F-0351-D040-84C92D0A13A5}"/>
                </a:ext>
              </a:extLst>
            </p:cNvPr>
            <p:cNvGrpSpPr/>
            <p:nvPr/>
          </p:nvGrpSpPr>
          <p:grpSpPr>
            <a:xfrm>
              <a:off x="3471082" y="2706616"/>
              <a:ext cx="4617493" cy="2702257"/>
              <a:chOff x="3471082" y="3557516"/>
              <a:chExt cx="4617493" cy="2702257"/>
            </a:xfrm>
          </p:grpSpPr>
          <p:sp>
            <p:nvSpPr>
              <p:cNvPr id="4" name="Rectangle 3">
                <a:extLst>
                  <a:ext uri="{FF2B5EF4-FFF2-40B4-BE49-F238E27FC236}">
                    <a16:creationId xmlns:a16="http://schemas.microsoft.com/office/drawing/2014/main" id="{6C8BC547-F182-D28E-9BBE-ED0EAF8F06FE}"/>
                  </a:ext>
                </a:extLst>
              </p:cNvPr>
              <p:cNvSpPr/>
              <p:nvPr/>
            </p:nvSpPr>
            <p:spPr>
              <a:xfrm>
                <a:off x="3471082" y="3562349"/>
                <a:ext cx="2581275" cy="600075"/>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4CEF12A8-8206-D36E-6661-E88C5FE3C1B8}"/>
                  </a:ext>
                </a:extLst>
              </p:cNvPr>
              <p:cNvSpPr/>
              <p:nvPr/>
            </p:nvSpPr>
            <p:spPr>
              <a:xfrm>
                <a:off x="3471082" y="3962594"/>
                <a:ext cx="1581151" cy="1373867"/>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Rectangle 5">
                <a:extLst>
                  <a:ext uri="{FF2B5EF4-FFF2-40B4-BE49-F238E27FC236}">
                    <a16:creationId xmlns:a16="http://schemas.microsoft.com/office/drawing/2014/main" id="{132465A2-0344-6C58-A7BC-D35605D299B3}"/>
                  </a:ext>
                </a:extLst>
              </p:cNvPr>
              <p:cNvSpPr/>
              <p:nvPr/>
            </p:nvSpPr>
            <p:spPr>
              <a:xfrm>
                <a:off x="3471082" y="5210175"/>
                <a:ext cx="4610100" cy="1047750"/>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Freeform: Shape 6">
                <a:extLst>
                  <a:ext uri="{FF2B5EF4-FFF2-40B4-BE49-F238E27FC236}">
                    <a16:creationId xmlns:a16="http://schemas.microsoft.com/office/drawing/2014/main" id="{7E86C185-B3B0-2219-9AB1-1FA1039C1E1A}"/>
                  </a:ext>
                </a:extLst>
              </p:cNvPr>
              <p:cNvSpPr/>
              <p:nvPr/>
            </p:nvSpPr>
            <p:spPr>
              <a:xfrm>
                <a:off x="3471082" y="3557516"/>
                <a:ext cx="4617493" cy="2702257"/>
              </a:xfrm>
              <a:custGeom>
                <a:avLst/>
                <a:gdLst>
                  <a:gd name="connsiteX0" fmla="*/ 0 w 4617493"/>
                  <a:gd name="connsiteY0" fmla="*/ 4550 h 2702257"/>
                  <a:gd name="connsiteX1" fmla="*/ 2593075 w 4617493"/>
                  <a:gd name="connsiteY1" fmla="*/ 0 h 2702257"/>
                  <a:gd name="connsiteX2" fmla="*/ 2593075 w 4617493"/>
                  <a:gd name="connsiteY2" fmla="*/ 605051 h 2702257"/>
                  <a:gd name="connsiteX3" fmla="*/ 1596789 w 4617493"/>
                  <a:gd name="connsiteY3" fmla="*/ 609600 h 2702257"/>
                  <a:gd name="connsiteX4" fmla="*/ 1596789 w 4617493"/>
                  <a:gd name="connsiteY4" fmla="*/ 1646830 h 2702257"/>
                  <a:gd name="connsiteX5" fmla="*/ 4617493 w 4617493"/>
                  <a:gd name="connsiteY5" fmla="*/ 1646830 h 2702257"/>
                  <a:gd name="connsiteX6" fmla="*/ 4617493 w 4617493"/>
                  <a:gd name="connsiteY6" fmla="*/ 2702257 h 2702257"/>
                  <a:gd name="connsiteX7" fmla="*/ 4550 w 4617493"/>
                  <a:gd name="connsiteY7" fmla="*/ 2702257 h 2702257"/>
                  <a:gd name="connsiteX8" fmla="*/ 0 w 4617493"/>
                  <a:gd name="connsiteY8" fmla="*/ 4550 h 2702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17493" h="2702257">
                    <a:moveTo>
                      <a:pt x="0" y="4550"/>
                    </a:moveTo>
                    <a:lnTo>
                      <a:pt x="2593075" y="0"/>
                    </a:lnTo>
                    <a:lnTo>
                      <a:pt x="2593075" y="605051"/>
                    </a:lnTo>
                    <a:lnTo>
                      <a:pt x="1596789" y="609600"/>
                    </a:lnTo>
                    <a:lnTo>
                      <a:pt x="1596789" y="1646830"/>
                    </a:lnTo>
                    <a:lnTo>
                      <a:pt x="4617493" y="1646830"/>
                    </a:lnTo>
                    <a:lnTo>
                      <a:pt x="4617493" y="2702257"/>
                    </a:lnTo>
                    <a:lnTo>
                      <a:pt x="4550" y="2702257"/>
                    </a:lnTo>
                    <a:cubicBezTo>
                      <a:pt x="3033" y="1803021"/>
                      <a:pt x="1517" y="903786"/>
                      <a:pt x="0" y="4550"/>
                    </a:cubicBezTo>
                    <a:close/>
                  </a:path>
                </a:pathLst>
              </a:custGeom>
              <a:noFill/>
              <a:ln w="285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cxnSp>
          <p:nvCxnSpPr>
            <p:cNvPr id="13" name="Straight Arrow Connector 12">
              <a:extLst>
                <a:ext uri="{FF2B5EF4-FFF2-40B4-BE49-F238E27FC236}">
                  <a16:creationId xmlns:a16="http://schemas.microsoft.com/office/drawing/2014/main" id="{DD783C26-83E9-5C6B-D095-47E729A310CC}"/>
                </a:ext>
              </a:extLst>
            </p:cNvPr>
            <p:cNvCxnSpPr/>
            <p:nvPr/>
          </p:nvCxnSpPr>
          <p:spPr>
            <a:xfrm>
              <a:off x="5068135" y="4080695"/>
              <a:ext cx="3028949" cy="0"/>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961F59AD-9BC6-2B01-EE8D-A3DB371D1FAD}"/>
                    </a:ext>
                  </a:extLst>
                </p:cNvPr>
                <p:cNvSpPr txBox="1"/>
                <p:nvPr/>
              </p:nvSpPr>
              <p:spPr>
                <a:xfrm>
                  <a:off x="6340458" y="3896029"/>
                  <a:ext cx="494046" cy="369332"/>
                </a:xfrm>
                <a:prstGeom prst="rect">
                  <a:avLst/>
                </a:prstGeom>
                <a:solidFill>
                  <a:schemeClr val="bg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i="1" dirty="0" smtClean="0">
                            <a:latin typeface="Cambria Math" panose="02040503050406030204" pitchFamily="18" charset="0"/>
                          </a:rPr>
                          <m:t>1</m:t>
                        </m:r>
                        <m:r>
                          <a:rPr lang="en-GB" b="0" i="1" dirty="0" smtClean="0">
                            <a:latin typeface="Cambria Math" panose="02040503050406030204" pitchFamily="18" charset="0"/>
                          </a:rPr>
                          <m:t>6</m:t>
                        </m:r>
                      </m:oMath>
                    </m:oMathPara>
                  </a14:m>
                  <a:endParaRPr lang="en-GB" dirty="0"/>
                </a:p>
              </p:txBody>
            </p:sp>
          </mc:Choice>
          <mc:Fallback xmlns="">
            <p:sp>
              <p:nvSpPr>
                <p:cNvPr id="10" name="TextBox 9">
                  <a:extLst>
                    <a:ext uri="{FF2B5EF4-FFF2-40B4-BE49-F238E27FC236}">
                      <a16:creationId xmlns:a16="http://schemas.microsoft.com/office/drawing/2014/main" id="{961F59AD-9BC6-2B01-EE8D-A3DB371D1FAD}"/>
                    </a:ext>
                  </a:extLst>
                </p:cNvPr>
                <p:cNvSpPr txBox="1">
                  <a:spLocks noRot="1" noChangeAspect="1" noMove="1" noResize="1" noEditPoints="1" noAdjustHandles="1" noChangeArrowheads="1" noChangeShapeType="1" noTextEdit="1"/>
                </p:cNvSpPr>
                <p:nvPr/>
              </p:nvSpPr>
              <p:spPr>
                <a:xfrm>
                  <a:off x="6340458" y="3896029"/>
                  <a:ext cx="494046" cy="369332"/>
                </a:xfrm>
                <a:prstGeom prst="rect">
                  <a:avLst/>
                </a:prstGeom>
                <a:blipFill>
                  <a:blip r:embed="rId2"/>
                  <a:stretch>
                    <a:fillRect/>
                  </a:stretch>
                </a:blipFill>
              </p:spPr>
              <p:txBody>
                <a:bodyPr/>
                <a:lstStyle/>
                <a:p>
                  <a:r>
                    <a:rPr lang="en-GB">
                      <a:noFill/>
                    </a:rPr>
                    <a:t> </a:t>
                  </a:r>
                </a:p>
              </p:txBody>
            </p:sp>
          </mc:Fallback>
        </mc:AlternateContent>
        <p:cxnSp>
          <p:nvCxnSpPr>
            <p:cNvPr id="14" name="Straight Arrow Connector 13">
              <a:extLst>
                <a:ext uri="{FF2B5EF4-FFF2-40B4-BE49-F238E27FC236}">
                  <a16:creationId xmlns:a16="http://schemas.microsoft.com/office/drawing/2014/main" id="{79CC9AD2-F84D-6F9C-472B-9560937A553E}"/>
                </a:ext>
              </a:extLst>
            </p:cNvPr>
            <p:cNvCxnSpPr>
              <a:cxnSpLocks/>
            </p:cNvCxnSpPr>
            <p:nvPr/>
          </p:nvCxnSpPr>
          <p:spPr>
            <a:xfrm>
              <a:off x="3116908" y="2706618"/>
              <a:ext cx="0" cy="2703885"/>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DA87945C-1F52-9654-D518-DB3F390B6C96}"/>
                </a:ext>
              </a:extLst>
            </p:cNvPr>
            <p:cNvCxnSpPr>
              <a:cxnSpLocks/>
            </p:cNvCxnSpPr>
            <p:nvPr/>
          </p:nvCxnSpPr>
          <p:spPr>
            <a:xfrm>
              <a:off x="3471082" y="2435606"/>
              <a:ext cx="2581275" cy="0"/>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FDE8C62C-BCE7-A840-83E5-FAB962DFD655}"/>
                    </a:ext>
                  </a:extLst>
                </p:cNvPr>
                <p:cNvSpPr txBox="1"/>
                <p:nvPr/>
              </p:nvSpPr>
              <p:spPr>
                <a:xfrm>
                  <a:off x="2870421" y="3896029"/>
                  <a:ext cx="494046" cy="369332"/>
                </a:xfrm>
                <a:prstGeom prst="rect">
                  <a:avLst/>
                </a:prstGeom>
                <a:solidFill>
                  <a:schemeClr val="bg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i="1" dirty="0" smtClean="0">
                            <a:latin typeface="Cambria Math" panose="02040503050406030204" pitchFamily="18" charset="0"/>
                          </a:rPr>
                          <m:t>18</m:t>
                        </m:r>
                      </m:oMath>
                    </m:oMathPara>
                  </a14:m>
                  <a:endParaRPr lang="en-GB" dirty="0"/>
                </a:p>
              </p:txBody>
            </p:sp>
          </mc:Choice>
          <mc:Fallback xmlns="">
            <p:sp>
              <p:nvSpPr>
                <p:cNvPr id="9" name="TextBox 8">
                  <a:extLst>
                    <a:ext uri="{FF2B5EF4-FFF2-40B4-BE49-F238E27FC236}">
                      <a16:creationId xmlns:a16="http://schemas.microsoft.com/office/drawing/2014/main" id="{FDE8C62C-BCE7-A840-83E5-FAB962DFD655}"/>
                    </a:ext>
                  </a:extLst>
                </p:cNvPr>
                <p:cNvSpPr txBox="1">
                  <a:spLocks noRot="1" noChangeAspect="1" noMove="1" noResize="1" noEditPoints="1" noAdjustHandles="1" noChangeArrowheads="1" noChangeShapeType="1" noTextEdit="1"/>
                </p:cNvSpPr>
                <p:nvPr/>
              </p:nvSpPr>
              <p:spPr>
                <a:xfrm>
                  <a:off x="2870421" y="3896029"/>
                  <a:ext cx="494046" cy="369332"/>
                </a:xfrm>
                <a:prstGeom prst="rect">
                  <a:avLst/>
                </a:prstGeom>
                <a:blipFill>
                  <a:blip r:embed="rId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F458072C-37A7-56C8-4719-241A1F1EC6D5}"/>
                    </a:ext>
                  </a:extLst>
                </p:cNvPr>
                <p:cNvSpPr txBox="1"/>
                <p:nvPr/>
              </p:nvSpPr>
              <p:spPr>
                <a:xfrm>
                  <a:off x="4514696" y="2250940"/>
                  <a:ext cx="494046" cy="369332"/>
                </a:xfrm>
                <a:prstGeom prst="rect">
                  <a:avLst/>
                </a:prstGeom>
                <a:solidFill>
                  <a:schemeClr val="bg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i="1" dirty="0" smtClean="0">
                            <a:latin typeface="Cambria Math" panose="02040503050406030204" pitchFamily="18" charset="0"/>
                          </a:rPr>
                          <m:t>1</m:t>
                        </m:r>
                        <m:r>
                          <a:rPr lang="en-GB" b="0" i="1" dirty="0" smtClean="0">
                            <a:latin typeface="Cambria Math" panose="02040503050406030204" pitchFamily="18" charset="0"/>
                          </a:rPr>
                          <m:t>4</m:t>
                        </m:r>
                      </m:oMath>
                    </m:oMathPara>
                  </a14:m>
                  <a:endParaRPr lang="en-GB" dirty="0"/>
                </a:p>
              </p:txBody>
            </p:sp>
          </mc:Choice>
          <mc:Fallback xmlns="">
            <p:sp>
              <p:nvSpPr>
                <p:cNvPr id="11" name="TextBox 10">
                  <a:extLst>
                    <a:ext uri="{FF2B5EF4-FFF2-40B4-BE49-F238E27FC236}">
                      <a16:creationId xmlns:a16="http://schemas.microsoft.com/office/drawing/2014/main" id="{F458072C-37A7-56C8-4719-241A1F1EC6D5}"/>
                    </a:ext>
                  </a:extLst>
                </p:cNvPr>
                <p:cNvSpPr txBox="1">
                  <a:spLocks noRot="1" noChangeAspect="1" noMove="1" noResize="1" noEditPoints="1" noAdjustHandles="1" noChangeArrowheads="1" noChangeShapeType="1" noTextEdit="1"/>
                </p:cNvSpPr>
                <p:nvPr/>
              </p:nvSpPr>
              <p:spPr>
                <a:xfrm>
                  <a:off x="4514696" y="2250940"/>
                  <a:ext cx="494046" cy="369332"/>
                </a:xfrm>
                <a:prstGeom prst="rect">
                  <a:avLst/>
                </a:prstGeom>
                <a:blipFill>
                  <a:blip r:embed="rId4"/>
                  <a:stretch>
                    <a:fillRect/>
                  </a:stretch>
                </a:blipFill>
              </p:spPr>
              <p:txBody>
                <a:bodyPr/>
                <a:lstStyle/>
                <a:p>
                  <a:r>
                    <a:rPr lang="en-GB">
                      <a:noFill/>
                    </a:rPr>
                    <a:t> </a:t>
                  </a:r>
                </a:p>
              </p:txBody>
            </p:sp>
          </mc:Fallback>
        </mc:AlternateContent>
      </p:grpSp>
      <p:sp>
        <p:nvSpPr>
          <p:cNvPr id="12" name="Content Placeholder 2">
            <a:extLst>
              <a:ext uri="{FF2B5EF4-FFF2-40B4-BE49-F238E27FC236}">
                <a16:creationId xmlns:a16="http://schemas.microsoft.com/office/drawing/2014/main" id="{497D7493-DD2F-F2B3-4779-29E66139DF2F}"/>
              </a:ext>
            </a:extLst>
          </p:cNvPr>
          <p:cNvSpPr txBox="1">
            <a:spLocks/>
          </p:cNvSpPr>
          <p:nvPr/>
        </p:nvSpPr>
        <p:spPr>
          <a:xfrm>
            <a:off x="8026295" y="2395945"/>
            <a:ext cx="3738776" cy="103305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dirty="0">
                <a:latin typeface="Comic Sans MS" panose="030F0702030302020204" pitchFamily="66" charset="0"/>
              </a:rPr>
              <a:t>There is a smarter way to work it out…</a:t>
            </a:r>
          </a:p>
        </p:txBody>
      </p:sp>
      <p:sp>
        <p:nvSpPr>
          <p:cNvPr id="19" name="Content Placeholder 2">
            <a:extLst>
              <a:ext uri="{FF2B5EF4-FFF2-40B4-BE49-F238E27FC236}">
                <a16:creationId xmlns:a16="http://schemas.microsoft.com/office/drawing/2014/main" id="{1D8D5D88-E19B-8F96-C0D2-A044A1DD5976}"/>
              </a:ext>
            </a:extLst>
          </p:cNvPr>
          <p:cNvSpPr>
            <a:spLocks noGrp="1"/>
          </p:cNvSpPr>
          <p:nvPr>
            <p:ph idx="1"/>
          </p:nvPr>
        </p:nvSpPr>
        <p:spPr>
          <a:xfrm>
            <a:off x="838200" y="1306301"/>
            <a:ext cx="9666766" cy="1003300"/>
          </a:xfrm>
        </p:spPr>
        <p:txBody>
          <a:bodyPr/>
          <a:lstStyle/>
          <a:p>
            <a:pPr marL="0" indent="0">
              <a:buNone/>
            </a:pPr>
            <a:r>
              <a:rPr lang="en-GB" dirty="0">
                <a:latin typeface="Comic Sans MS" panose="030F0702030302020204" pitchFamily="66" charset="0"/>
              </a:rPr>
              <a:t>Find the perimeter of the polygon, in which all sides are either vertical or horizontal.</a:t>
            </a:r>
          </a:p>
        </p:txBody>
      </p:sp>
    </p:spTree>
    <p:extLst>
      <p:ext uri="{BB962C8B-B14F-4D97-AF65-F5344CB8AC3E}">
        <p14:creationId xmlns:p14="http://schemas.microsoft.com/office/powerpoint/2010/main" val="24418204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200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2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D3458-6821-4B5B-39E9-49798F520B66}"/>
              </a:ext>
            </a:extLst>
          </p:cNvPr>
          <p:cNvSpPr>
            <a:spLocks noGrp="1"/>
          </p:cNvSpPr>
          <p:nvPr>
            <p:ph type="title"/>
          </p:nvPr>
        </p:nvSpPr>
        <p:spPr>
          <a:xfrm>
            <a:off x="838200" y="365125"/>
            <a:ext cx="10515600" cy="815975"/>
          </a:xfrm>
        </p:spPr>
        <p:txBody>
          <a:bodyPr/>
          <a:lstStyle/>
          <a:p>
            <a:pPr algn="ctr"/>
            <a:r>
              <a:rPr lang="en-GB" dirty="0">
                <a:latin typeface="Comic Sans MS" panose="030F0702030302020204" pitchFamily="66" charset="0"/>
              </a:rPr>
              <a:t>Puzzling Perimeter - 2</a:t>
            </a:r>
          </a:p>
        </p:txBody>
      </p:sp>
      <p:sp>
        <p:nvSpPr>
          <p:cNvPr id="4" name="Rectangle 3">
            <a:extLst>
              <a:ext uri="{FF2B5EF4-FFF2-40B4-BE49-F238E27FC236}">
                <a16:creationId xmlns:a16="http://schemas.microsoft.com/office/drawing/2014/main" id="{6C8BC547-F182-D28E-9BBE-ED0EAF8F06FE}"/>
              </a:ext>
            </a:extLst>
          </p:cNvPr>
          <p:cNvSpPr/>
          <p:nvPr/>
        </p:nvSpPr>
        <p:spPr>
          <a:xfrm>
            <a:off x="3471082" y="2711449"/>
            <a:ext cx="2581275" cy="600075"/>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4CEF12A8-8206-D36E-6661-E88C5FE3C1B8}"/>
              </a:ext>
            </a:extLst>
          </p:cNvPr>
          <p:cNvSpPr/>
          <p:nvPr/>
        </p:nvSpPr>
        <p:spPr>
          <a:xfrm>
            <a:off x="3471082" y="3111694"/>
            <a:ext cx="1581151" cy="1373867"/>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Rectangle 5">
            <a:extLst>
              <a:ext uri="{FF2B5EF4-FFF2-40B4-BE49-F238E27FC236}">
                <a16:creationId xmlns:a16="http://schemas.microsoft.com/office/drawing/2014/main" id="{132465A2-0344-6C58-A7BC-D35605D299B3}"/>
              </a:ext>
            </a:extLst>
          </p:cNvPr>
          <p:cNvSpPr/>
          <p:nvPr/>
        </p:nvSpPr>
        <p:spPr>
          <a:xfrm>
            <a:off x="3471082" y="4359275"/>
            <a:ext cx="4610100" cy="1047750"/>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Freeform: Shape 6">
            <a:extLst>
              <a:ext uri="{FF2B5EF4-FFF2-40B4-BE49-F238E27FC236}">
                <a16:creationId xmlns:a16="http://schemas.microsoft.com/office/drawing/2014/main" id="{7E86C185-B3B0-2219-9AB1-1FA1039C1E1A}"/>
              </a:ext>
            </a:extLst>
          </p:cNvPr>
          <p:cNvSpPr/>
          <p:nvPr/>
        </p:nvSpPr>
        <p:spPr>
          <a:xfrm>
            <a:off x="3471082" y="2706616"/>
            <a:ext cx="4617493" cy="2702257"/>
          </a:xfrm>
          <a:custGeom>
            <a:avLst/>
            <a:gdLst>
              <a:gd name="connsiteX0" fmla="*/ 0 w 4617493"/>
              <a:gd name="connsiteY0" fmla="*/ 4550 h 2702257"/>
              <a:gd name="connsiteX1" fmla="*/ 2593075 w 4617493"/>
              <a:gd name="connsiteY1" fmla="*/ 0 h 2702257"/>
              <a:gd name="connsiteX2" fmla="*/ 2593075 w 4617493"/>
              <a:gd name="connsiteY2" fmla="*/ 605051 h 2702257"/>
              <a:gd name="connsiteX3" fmla="*/ 1596789 w 4617493"/>
              <a:gd name="connsiteY3" fmla="*/ 609600 h 2702257"/>
              <a:gd name="connsiteX4" fmla="*/ 1596789 w 4617493"/>
              <a:gd name="connsiteY4" fmla="*/ 1646830 h 2702257"/>
              <a:gd name="connsiteX5" fmla="*/ 4617493 w 4617493"/>
              <a:gd name="connsiteY5" fmla="*/ 1646830 h 2702257"/>
              <a:gd name="connsiteX6" fmla="*/ 4617493 w 4617493"/>
              <a:gd name="connsiteY6" fmla="*/ 2702257 h 2702257"/>
              <a:gd name="connsiteX7" fmla="*/ 4550 w 4617493"/>
              <a:gd name="connsiteY7" fmla="*/ 2702257 h 2702257"/>
              <a:gd name="connsiteX8" fmla="*/ 0 w 4617493"/>
              <a:gd name="connsiteY8" fmla="*/ 4550 h 2702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17493" h="2702257">
                <a:moveTo>
                  <a:pt x="0" y="4550"/>
                </a:moveTo>
                <a:lnTo>
                  <a:pt x="2593075" y="0"/>
                </a:lnTo>
                <a:lnTo>
                  <a:pt x="2593075" y="605051"/>
                </a:lnTo>
                <a:lnTo>
                  <a:pt x="1596789" y="609600"/>
                </a:lnTo>
                <a:lnTo>
                  <a:pt x="1596789" y="1646830"/>
                </a:lnTo>
                <a:lnTo>
                  <a:pt x="4617493" y="1646830"/>
                </a:lnTo>
                <a:lnTo>
                  <a:pt x="4617493" y="2702257"/>
                </a:lnTo>
                <a:lnTo>
                  <a:pt x="4550" y="2702257"/>
                </a:lnTo>
                <a:cubicBezTo>
                  <a:pt x="3033" y="1803021"/>
                  <a:pt x="1517" y="903786"/>
                  <a:pt x="0" y="4550"/>
                </a:cubicBezTo>
                <a:close/>
              </a:path>
            </a:pathLst>
          </a:custGeom>
          <a:noFill/>
          <a:ln w="285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3" name="Straight Arrow Connector 12">
            <a:extLst>
              <a:ext uri="{FF2B5EF4-FFF2-40B4-BE49-F238E27FC236}">
                <a16:creationId xmlns:a16="http://schemas.microsoft.com/office/drawing/2014/main" id="{DD783C26-83E9-5C6B-D095-47E729A310CC}"/>
              </a:ext>
            </a:extLst>
          </p:cNvPr>
          <p:cNvCxnSpPr/>
          <p:nvPr/>
        </p:nvCxnSpPr>
        <p:spPr>
          <a:xfrm>
            <a:off x="5068135" y="4080695"/>
            <a:ext cx="3028949" cy="0"/>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961F59AD-9BC6-2B01-EE8D-A3DB371D1FAD}"/>
                  </a:ext>
                </a:extLst>
              </p:cNvPr>
              <p:cNvSpPr txBox="1"/>
              <p:nvPr/>
            </p:nvSpPr>
            <p:spPr>
              <a:xfrm>
                <a:off x="6340458" y="3896029"/>
                <a:ext cx="494046" cy="369332"/>
              </a:xfrm>
              <a:prstGeom prst="rect">
                <a:avLst/>
              </a:prstGeom>
              <a:solidFill>
                <a:schemeClr val="bg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i="1" dirty="0" smtClean="0">
                          <a:latin typeface="Cambria Math" panose="02040503050406030204" pitchFamily="18" charset="0"/>
                        </a:rPr>
                        <m:t>1</m:t>
                      </m:r>
                      <m:r>
                        <a:rPr lang="en-GB" b="0" i="1" dirty="0" smtClean="0">
                          <a:latin typeface="Cambria Math" panose="02040503050406030204" pitchFamily="18" charset="0"/>
                        </a:rPr>
                        <m:t>6</m:t>
                      </m:r>
                    </m:oMath>
                  </m:oMathPara>
                </a14:m>
                <a:endParaRPr lang="en-GB" dirty="0"/>
              </a:p>
            </p:txBody>
          </p:sp>
        </mc:Choice>
        <mc:Fallback xmlns="">
          <p:sp>
            <p:nvSpPr>
              <p:cNvPr id="10" name="TextBox 9">
                <a:extLst>
                  <a:ext uri="{FF2B5EF4-FFF2-40B4-BE49-F238E27FC236}">
                    <a16:creationId xmlns:a16="http://schemas.microsoft.com/office/drawing/2014/main" id="{961F59AD-9BC6-2B01-EE8D-A3DB371D1FAD}"/>
                  </a:ext>
                </a:extLst>
              </p:cNvPr>
              <p:cNvSpPr txBox="1">
                <a:spLocks noRot="1" noChangeAspect="1" noMove="1" noResize="1" noEditPoints="1" noAdjustHandles="1" noChangeArrowheads="1" noChangeShapeType="1" noTextEdit="1"/>
              </p:cNvSpPr>
              <p:nvPr/>
            </p:nvSpPr>
            <p:spPr>
              <a:xfrm>
                <a:off x="6340458" y="3896029"/>
                <a:ext cx="494046" cy="369332"/>
              </a:xfrm>
              <a:prstGeom prst="rect">
                <a:avLst/>
              </a:prstGeom>
              <a:blipFill>
                <a:blip r:embed="rId2"/>
                <a:stretch>
                  <a:fillRect/>
                </a:stretch>
              </a:blipFill>
            </p:spPr>
            <p:txBody>
              <a:bodyPr/>
              <a:lstStyle/>
              <a:p>
                <a:r>
                  <a:rPr lang="en-GB">
                    <a:noFill/>
                  </a:rPr>
                  <a:t> </a:t>
                </a:r>
              </a:p>
            </p:txBody>
          </p:sp>
        </mc:Fallback>
      </mc:AlternateContent>
      <p:cxnSp>
        <p:nvCxnSpPr>
          <p:cNvPr id="14" name="Straight Arrow Connector 13">
            <a:extLst>
              <a:ext uri="{FF2B5EF4-FFF2-40B4-BE49-F238E27FC236}">
                <a16:creationId xmlns:a16="http://schemas.microsoft.com/office/drawing/2014/main" id="{79CC9AD2-F84D-6F9C-472B-9560937A553E}"/>
              </a:ext>
            </a:extLst>
          </p:cNvPr>
          <p:cNvCxnSpPr>
            <a:cxnSpLocks/>
          </p:cNvCxnSpPr>
          <p:nvPr/>
        </p:nvCxnSpPr>
        <p:spPr>
          <a:xfrm>
            <a:off x="3116908" y="2706618"/>
            <a:ext cx="0" cy="2703885"/>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DA87945C-1F52-9654-D518-DB3F390B6C96}"/>
              </a:ext>
            </a:extLst>
          </p:cNvPr>
          <p:cNvCxnSpPr>
            <a:cxnSpLocks/>
          </p:cNvCxnSpPr>
          <p:nvPr/>
        </p:nvCxnSpPr>
        <p:spPr>
          <a:xfrm>
            <a:off x="3471082" y="2435606"/>
            <a:ext cx="2581275" cy="0"/>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FDE8C62C-BCE7-A840-83E5-FAB962DFD655}"/>
                  </a:ext>
                </a:extLst>
              </p:cNvPr>
              <p:cNvSpPr txBox="1"/>
              <p:nvPr/>
            </p:nvSpPr>
            <p:spPr>
              <a:xfrm>
                <a:off x="2870421" y="3896029"/>
                <a:ext cx="494046" cy="369332"/>
              </a:xfrm>
              <a:prstGeom prst="rect">
                <a:avLst/>
              </a:prstGeom>
              <a:solidFill>
                <a:schemeClr val="bg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i="1" dirty="0" smtClean="0">
                          <a:latin typeface="Cambria Math" panose="02040503050406030204" pitchFamily="18" charset="0"/>
                        </a:rPr>
                        <m:t>18</m:t>
                      </m:r>
                    </m:oMath>
                  </m:oMathPara>
                </a14:m>
                <a:endParaRPr lang="en-GB" dirty="0"/>
              </a:p>
            </p:txBody>
          </p:sp>
        </mc:Choice>
        <mc:Fallback xmlns="">
          <p:sp>
            <p:nvSpPr>
              <p:cNvPr id="9" name="TextBox 8">
                <a:extLst>
                  <a:ext uri="{FF2B5EF4-FFF2-40B4-BE49-F238E27FC236}">
                    <a16:creationId xmlns:a16="http://schemas.microsoft.com/office/drawing/2014/main" id="{FDE8C62C-BCE7-A840-83E5-FAB962DFD655}"/>
                  </a:ext>
                </a:extLst>
              </p:cNvPr>
              <p:cNvSpPr txBox="1">
                <a:spLocks noRot="1" noChangeAspect="1" noMove="1" noResize="1" noEditPoints="1" noAdjustHandles="1" noChangeArrowheads="1" noChangeShapeType="1" noTextEdit="1"/>
              </p:cNvSpPr>
              <p:nvPr/>
            </p:nvSpPr>
            <p:spPr>
              <a:xfrm>
                <a:off x="2870421" y="3896029"/>
                <a:ext cx="494046" cy="369332"/>
              </a:xfrm>
              <a:prstGeom prst="rect">
                <a:avLst/>
              </a:prstGeom>
              <a:blipFill>
                <a:blip r:embed="rId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F458072C-37A7-56C8-4719-241A1F1EC6D5}"/>
                  </a:ext>
                </a:extLst>
              </p:cNvPr>
              <p:cNvSpPr txBox="1"/>
              <p:nvPr/>
            </p:nvSpPr>
            <p:spPr>
              <a:xfrm>
                <a:off x="4514696" y="2250940"/>
                <a:ext cx="494046" cy="369332"/>
              </a:xfrm>
              <a:prstGeom prst="rect">
                <a:avLst/>
              </a:prstGeom>
              <a:solidFill>
                <a:schemeClr val="bg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i="1" dirty="0" smtClean="0">
                          <a:latin typeface="Cambria Math" panose="02040503050406030204" pitchFamily="18" charset="0"/>
                        </a:rPr>
                        <m:t>1</m:t>
                      </m:r>
                      <m:r>
                        <a:rPr lang="en-GB" b="0" i="1" dirty="0" smtClean="0">
                          <a:latin typeface="Cambria Math" panose="02040503050406030204" pitchFamily="18" charset="0"/>
                        </a:rPr>
                        <m:t>4</m:t>
                      </m:r>
                    </m:oMath>
                  </m:oMathPara>
                </a14:m>
                <a:endParaRPr lang="en-GB" dirty="0"/>
              </a:p>
            </p:txBody>
          </p:sp>
        </mc:Choice>
        <mc:Fallback xmlns="">
          <p:sp>
            <p:nvSpPr>
              <p:cNvPr id="11" name="TextBox 10">
                <a:extLst>
                  <a:ext uri="{FF2B5EF4-FFF2-40B4-BE49-F238E27FC236}">
                    <a16:creationId xmlns:a16="http://schemas.microsoft.com/office/drawing/2014/main" id="{F458072C-37A7-56C8-4719-241A1F1EC6D5}"/>
                  </a:ext>
                </a:extLst>
              </p:cNvPr>
              <p:cNvSpPr txBox="1">
                <a:spLocks noRot="1" noChangeAspect="1" noMove="1" noResize="1" noEditPoints="1" noAdjustHandles="1" noChangeArrowheads="1" noChangeShapeType="1" noTextEdit="1"/>
              </p:cNvSpPr>
              <p:nvPr/>
            </p:nvSpPr>
            <p:spPr>
              <a:xfrm>
                <a:off x="4514696" y="2250940"/>
                <a:ext cx="494046" cy="369332"/>
              </a:xfrm>
              <a:prstGeom prst="rect">
                <a:avLst/>
              </a:prstGeom>
              <a:blipFill>
                <a:blip r:embed="rId4"/>
                <a:stretch>
                  <a:fillRect/>
                </a:stretch>
              </a:blipFill>
            </p:spPr>
            <p:txBody>
              <a:bodyPr/>
              <a:lstStyle/>
              <a:p>
                <a:r>
                  <a:rPr lang="en-GB">
                    <a:noFill/>
                  </a:rPr>
                  <a:t> </a:t>
                </a:r>
              </a:p>
            </p:txBody>
          </p:sp>
        </mc:Fallback>
      </mc:AlternateContent>
      <p:sp>
        <p:nvSpPr>
          <p:cNvPr id="16" name="Content Placeholder 2">
            <a:extLst>
              <a:ext uri="{FF2B5EF4-FFF2-40B4-BE49-F238E27FC236}">
                <a16:creationId xmlns:a16="http://schemas.microsoft.com/office/drawing/2014/main" id="{CA681083-276F-1104-0D4B-C78040570A01}"/>
              </a:ext>
            </a:extLst>
          </p:cNvPr>
          <p:cNvSpPr txBox="1">
            <a:spLocks/>
          </p:cNvSpPr>
          <p:nvPr/>
        </p:nvSpPr>
        <p:spPr>
          <a:xfrm>
            <a:off x="838200" y="1306301"/>
            <a:ext cx="9666766" cy="100330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a:latin typeface="Comic Sans MS" panose="030F0702030302020204" pitchFamily="66" charset="0"/>
              </a:rPr>
              <a:t>Find the perimeter of the polygon, in which all sides are either vertical or horizontal.</a:t>
            </a:r>
            <a:endParaRPr lang="en-GB" dirty="0">
              <a:latin typeface="Comic Sans MS" panose="030F0702030302020204" pitchFamily="66" charset="0"/>
            </a:endParaRPr>
          </a:p>
        </p:txBody>
      </p:sp>
    </p:spTree>
    <p:extLst>
      <p:ext uri="{BB962C8B-B14F-4D97-AF65-F5344CB8AC3E}">
        <p14:creationId xmlns:p14="http://schemas.microsoft.com/office/powerpoint/2010/main" val="14491031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D3458-6821-4B5B-39E9-49798F520B66}"/>
              </a:ext>
            </a:extLst>
          </p:cNvPr>
          <p:cNvSpPr>
            <a:spLocks noGrp="1"/>
          </p:cNvSpPr>
          <p:nvPr>
            <p:ph type="title"/>
          </p:nvPr>
        </p:nvSpPr>
        <p:spPr>
          <a:xfrm>
            <a:off x="838200" y="365125"/>
            <a:ext cx="10515600" cy="815975"/>
          </a:xfrm>
        </p:spPr>
        <p:txBody>
          <a:bodyPr/>
          <a:lstStyle/>
          <a:p>
            <a:pPr algn="ctr"/>
            <a:r>
              <a:rPr lang="en-GB" dirty="0">
                <a:latin typeface="Comic Sans MS" panose="030F0702030302020204" pitchFamily="66" charset="0"/>
              </a:rPr>
              <a:t>Puzzling Perimeter - 2</a:t>
            </a:r>
          </a:p>
        </p:txBody>
      </p:sp>
      <p:sp>
        <p:nvSpPr>
          <p:cNvPr id="4" name="Rectangle 3">
            <a:extLst>
              <a:ext uri="{FF2B5EF4-FFF2-40B4-BE49-F238E27FC236}">
                <a16:creationId xmlns:a16="http://schemas.microsoft.com/office/drawing/2014/main" id="{6C8BC547-F182-D28E-9BBE-ED0EAF8F06FE}"/>
              </a:ext>
            </a:extLst>
          </p:cNvPr>
          <p:cNvSpPr/>
          <p:nvPr/>
        </p:nvSpPr>
        <p:spPr>
          <a:xfrm>
            <a:off x="3471082" y="2711449"/>
            <a:ext cx="2581275" cy="600075"/>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4CEF12A8-8206-D36E-6661-E88C5FE3C1B8}"/>
              </a:ext>
            </a:extLst>
          </p:cNvPr>
          <p:cNvSpPr/>
          <p:nvPr/>
        </p:nvSpPr>
        <p:spPr>
          <a:xfrm>
            <a:off x="3471082" y="3111694"/>
            <a:ext cx="1600138" cy="1373867"/>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Rectangle 5">
            <a:extLst>
              <a:ext uri="{FF2B5EF4-FFF2-40B4-BE49-F238E27FC236}">
                <a16:creationId xmlns:a16="http://schemas.microsoft.com/office/drawing/2014/main" id="{132465A2-0344-6C58-A7BC-D35605D299B3}"/>
              </a:ext>
            </a:extLst>
          </p:cNvPr>
          <p:cNvSpPr/>
          <p:nvPr/>
        </p:nvSpPr>
        <p:spPr>
          <a:xfrm>
            <a:off x="3471081" y="4359275"/>
            <a:ext cx="4624359" cy="1047750"/>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Freeform: Shape 6">
            <a:extLst>
              <a:ext uri="{FF2B5EF4-FFF2-40B4-BE49-F238E27FC236}">
                <a16:creationId xmlns:a16="http://schemas.microsoft.com/office/drawing/2014/main" id="{7E86C185-B3B0-2219-9AB1-1FA1039C1E1A}"/>
              </a:ext>
            </a:extLst>
          </p:cNvPr>
          <p:cNvSpPr/>
          <p:nvPr/>
        </p:nvSpPr>
        <p:spPr>
          <a:xfrm>
            <a:off x="3471082" y="2706617"/>
            <a:ext cx="4056143" cy="2709318"/>
          </a:xfrm>
          <a:custGeom>
            <a:avLst/>
            <a:gdLst>
              <a:gd name="connsiteX0" fmla="*/ 0 w 4617493"/>
              <a:gd name="connsiteY0" fmla="*/ 4550 h 2702257"/>
              <a:gd name="connsiteX1" fmla="*/ 2593075 w 4617493"/>
              <a:gd name="connsiteY1" fmla="*/ 0 h 2702257"/>
              <a:gd name="connsiteX2" fmla="*/ 2593075 w 4617493"/>
              <a:gd name="connsiteY2" fmla="*/ 605051 h 2702257"/>
              <a:gd name="connsiteX3" fmla="*/ 1596789 w 4617493"/>
              <a:gd name="connsiteY3" fmla="*/ 609600 h 2702257"/>
              <a:gd name="connsiteX4" fmla="*/ 1596789 w 4617493"/>
              <a:gd name="connsiteY4" fmla="*/ 1646830 h 2702257"/>
              <a:gd name="connsiteX5" fmla="*/ 4617493 w 4617493"/>
              <a:gd name="connsiteY5" fmla="*/ 1646830 h 2702257"/>
              <a:gd name="connsiteX6" fmla="*/ 4617493 w 4617493"/>
              <a:gd name="connsiteY6" fmla="*/ 2702257 h 2702257"/>
              <a:gd name="connsiteX7" fmla="*/ 4550 w 4617493"/>
              <a:gd name="connsiteY7" fmla="*/ 2702257 h 2702257"/>
              <a:gd name="connsiteX8" fmla="*/ 0 w 4617493"/>
              <a:gd name="connsiteY8" fmla="*/ 4550 h 2702257"/>
              <a:gd name="connsiteX0" fmla="*/ 0 w 4617493"/>
              <a:gd name="connsiteY0" fmla="*/ 4550 h 2702257"/>
              <a:gd name="connsiteX1" fmla="*/ 2593075 w 4617493"/>
              <a:gd name="connsiteY1" fmla="*/ 0 h 2702257"/>
              <a:gd name="connsiteX2" fmla="*/ 2593075 w 4617493"/>
              <a:gd name="connsiteY2" fmla="*/ 605051 h 2702257"/>
              <a:gd name="connsiteX3" fmla="*/ 1006239 w 4617493"/>
              <a:gd name="connsiteY3" fmla="*/ 596900 h 2702257"/>
              <a:gd name="connsiteX4" fmla="*/ 1596789 w 4617493"/>
              <a:gd name="connsiteY4" fmla="*/ 1646830 h 2702257"/>
              <a:gd name="connsiteX5" fmla="*/ 4617493 w 4617493"/>
              <a:gd name="connsiteY5" fmla="*/ 1646830 h 2702257"/>
              <a:gd name="connsiteX6" fmla="*/ 4617493 w 4617493"/>
              <a:gd name="connsiteY6" fmla="*/ 2702257 h 2702257"/>
              <a:gd name="connsiteX7" fmla="*/ 4550 w 4617493"/>
              <a:gd name="connsiteY7" fmla="*/ 2702257 h 2702257"/>
              <a:gd name="connsiteX8" fmla="*/ 0 w 4617493"/>
              <a:gd name="connsiteY8" fmla="*/ 4550 h 2702257"/>
              <a:gd name="connsiteX0" fmla="*/ 0 w 4617493"/>
              <a:gd name="connsiteY0" fmla="*/ 4550 h 2702257"/>
              <a:gd name="connsiteX1" fmla="*/ 2593075 w 4617493"/>
              <a:gd name="connsiteY1" fmla="*/ 0 h 2702257"/>
              <a:gd name="connsiteX2" fmla="*/ 2593075 w 4617493"/>
              <a:gd name="connsiteY2" fmla="*/ 605051 h 2702257"/>
              <a:gd name="connsiteX3" fmla="*/ 1020361 w 4617493"/>
              <a:gd name="connsiteY3" fmla="*/ 607491 h 2702257"/>
              <a:gd name="connsiteX4" fmla="*/ 1596789 w 4617493"/>
              <a:gd name="connsiteY4" fmla="*/ 1646830 h 2702257"/>
              <a:gd name="connsiteX5" fmla="*/ 4617493 w 4617493"/>
              <a:gd name="connsiteY5" fmla="*/ 1646830 h 2702257"/>
              <a:gd name="connsiteX6" fmla="*/ 4617493 w 4617493"/>
              <a:gd name="connsiteY6" fmla="*/ 2702257 h 2702257"/>
              <a:gd name="connsiteX7" fmla="*/ 4550 w 4617493"/>
              <a:gd name="connsiteY7" fmla="*/ 2702257 h 2702257"/>
              <a:gd name="connsiteX8" fmla="*/ 0 w 4617493"/>
              <a:gd name="connsiteY8" fmla="*/ 4550 h 2702257"/>
              <a:gd name="connsiteX0" fmla="*/ 0 w 4617493"/>
              <a:gd name="connsiteY0" fmla="*/ 4550 h 2702257"/>
              <a:gd name="connsiteX1" fmla="*/ 2593075 w 4617493"/>
              <a:gd name="connsiteY1" fmla="*/ 0 h 2702257"/>
              <a:gd name="connsiteX2" fmla="*/ 2593075 w 4617493"/>
              <a:gd name="connsiteY2" fmla="*/ 605051 h 2702257"/>
              <a:gd name="connsiteX3" fmla="*/ 1020361 w 4617493"/>
              <a:gd name="connsiteY3" fmla="*/ 607491 h 2702257"/>
              <a:gd name="connsiteX4" fmla="*/ 1028378 w 4617493"/>
              <a:gd name="connsiteY4" fmla="*/ 1643300 h 2702257"/>
              <a:gd name="connsiteX5" fmla="*/ 4617493 w 4617493"/>
              <a:gd name="connsiteY5" fmla="*/ 1646830 h 2702257"/>
              <a:gd name="connsiteX6" fmla="*/ 4617493 w 4617493"/>
              <a:gd name="connsiteY6" fmla="*/ 2702257 h 2702257"/>
              <a:gd name="connsiteX7" fmla="*/ 4550 w 4617493"/>
              <a:gd name="connsiteY7" fmla="*/ 2702257 h 2702257"/>
              <a:gd name="connsiteX8" fmla="*/ 0 w 4617493"/>
              <a:gd name="connsiteY8" fmla="*/ 4550 h 2702257"/>
              <a:gd name="connsiteX0" fmla="*/ 0 w 4617493"/>
              <a:gd name="connsiteY0" fmla="*/ 4550 h 2702257"/>
              <a:gd name="connsiteX1" fmla="*/ 2593075 w 4617493"/>
              <a:gd name="connsiteY1" fmla="*/ 0 h 2702257"/>
              <a:gd name="connsiteX2" fmla="*/ 2593075 w 4617493"/>
              <a:gd name="connsiteY2" fmla="*/ 605051 h 2702257"/>
              <a:gd name="connsiteX3" fmla="*/ 1020361 w 4617493"/>
              <a:gd name="connsiteY3" fmla="*/ 607491 h 2702257"/>
              <a:gd name="connsiteX4" fmla="*/ 1028378 w 4617493"/>
              <a:gd name="connsiteY4" fmla="*/ 1643300 h 2702257"/>
              <a:gd name="connsiteX5" fmla="*/ 4045552 w 4617493"/>
              <a:gd name="connsiteY5" fmla="*/ 1646830 h 2702257"/>
              <a:gd name="connsiteX6" fmla="*/ 4617493 w 4617493"/>
              <a:gd name="connsiteY6" fmla="*/ 2702257 h 2702257"/>
              <a:gd name="connsiteX7" fmla="*/ 4550 w 4617493"/>
              <a:gd name="connsiteY7" fmla="*/ 2702257 h 2702257"/>
              <a:gd name="connsiteX8" fmla="*/ 0 w 4617493"/>
              <a:gd name="connsiteY8" fmla="*/ 4550 h 2702257"/>
              <a:gd name="connsiteX0" fmla="*/ 0 w 4056143"/>
              <a:gd name="connsiteY0" fmla="*/ 4550 h 2709318"/>
              <a:gd name="connsiteX1" fmla="*/ 2593075 w 4056143"/>
              <a:gd name="connsiteY1" fmla="*/ 0 h 2709318"/>
              <a:gd name="connsiteX2" fmla="*/ 2593075 w 4056143"/>
              <a:gd name="connsiteY2" fmla="*/ 605051 h 2709318"/>
              <a:gd name="connsiteX3" fmla="*/ 1020361 w 4056143"/>
              <a:gd name="connsiteY3" fmla="*/ 607491 h 2709318"/>
              <a:gd name="connsiteX4" fmla="*/ 1028378 w 4056143"/>
              <a:gd name="connsiteY4" fmla="*/ 1643300 h 2709318"/>
              <a:gd name="connsiteX5" fmla="*/ 4045552 w 4056143"/>
              <a:gd name="connsiteY5" fmla="*/ 1646830 h 2709318"/>
              <a:gd name="connsiteX6" fmla="*/ 4056143 w 4056143"/>
              <a:gd name="connsiteY6" fmla="*/ 2709318 h 2709318"/>
              <a:gd name="connsiteX7" fmla="*/ 4550 w 4056143"/>
              <a:gd name="connsiteY7" fmla="*/ 2702257 h 2709318"/>
              <a:gd name="connsiteX8" fmla="*/ 0 w 4056143"/>
              <a:gd name="connsiteY8" fmla="*/ 4550 h 2709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56143" h="2709318">
                <a:moveTo>
                  <a:pt x="0" y="4550"/>
                </a:moveTo>
                <a:lnTo>
                  <a:pt x="2593075" y="0"/>
                </a:lnTo>
                <a:lnTo>
                  <a:pt x="2593075" y="605051"/>
                </a:lnTo>
                <a:lnTo>
                  <a:pt x="1020361" y="607491"/>
                </a:lnTo>
                <a:cubicBezTo>
                  <a:pt x="1023033" y="952761"/>
                  <a:pt x="1025706" y="1298030"/>
                  <a:pt x="1028378" y="1643300"/>
                </a:cubicBezTo>
                <a:lnTo>
                  <a:pt x="4045552" y="1646830"/>
                </a:lnTo>
                <a:lnTo>
                  <a:pt x="4056143" y="2709318"/>
                </a:lnTo>
                <a:lnTo>
                  <a:pt x="4550" y="2702257"/>
                </a:lnTo>
                <a:cubicBezTo>
                  <a:pt x="3033" y="1803021"/>
                  <a:pt x="1517" y="903786"/>
                  <a:pt x="0" y="4550"/>
                </a:cubicBezTo>
                <a:close/>
              </a:path>
            </a:pathLst>
          </a:custGeom>
          <a:noFill/>
          <a:ln w="285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27" name="Group 26">
            <a:extLst>
              <a:ext uri="{FF2B5EF4-FFF2-40B4-BE49-F238E27FC236}">
                <a16:creationId xmlns:a16="http://schemas.microsoft.com/office/drawing/2014/main" id="{1BD5F595-E359-0EF5-D89E-15E92B21B4E7}"/>
              </a:ext>
            </a:extLst>
          </p:cNvPr>
          <p:cNvGrpSpPr/>
          <p:nvPr/>
        </p:nvGrpSpPr>
        <p:grpSpPr>
          <a:xfrm>
            <a:off x="4503237" y="3896029"/>
            <a:ext cx="3028949" cy="369332"/>
            <a:chOff x="5068135" y="3896029"/>
            <a:chExt cx="3028949" cy="369332"/>
          </a:xfrm>
        </p:grpSpPr>
        <p:cxnSp>
          <p:nvCxnSpPr>
            <p:cNvPr id="13" name="Straight Arrow Connector 12">
              <a:extLst>
                <a:ext uri="{FF2B5EF4-FFF2-40B4-BE49-F238E27FC236}">
                  <a16:creationId xmlns:a16="http://schemas.microsoft.com/office/drawing/2014/main" id="{DD783C26-83E9-5C6B-D095-47E729A310CC}"/>
                </a:ext>
              </a:extLst>
            </p:cNvPr>
            <p:cNvCxnSpPr/>
            <p:nvPr/>
          </p:nvCxnSpPr>
          <p:spPr>
            <a:xfrm>
              <a:off x="5068135" y="4080695"/>
              <a:ext cx="3028949" cy="0"/>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961F59AD-9BC6-2B01-EE8D-A3DB371D1FAD}"/>
                    </a:ext>
                  </a:extLst>
                </p:cNvPr>
                <p:cNvSpPr txBox="1"/>
                <p:nvPr/>
              </p:nvSpPr>
              <p:spPr>
                <a:xfrm>
                  <a:off x="6340458" y="3896029"/>
                  <a:ext cx="494046" cy="369332"/>
                </a:xfrm>
                <a:prstGeom prst="rect">
                  <a:avLst/>
                </a:prstGeom>
                <a:solidFill>
                  <a:schemeClr val="bg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i="1" dirty="0" smtClean="0">
                            <a:latin typeface="Cambria Math" panose="02040503050406030204" pitchFamily="18" charset="0"/>
                          </a:rPr>
                          <m:t>1</m:t>
                        </m:r>
                        <m:r>
                          <a:rPr lang="en-GB" b="0" i="1" dirty="0" smtClean="0">
                            <a:latin typeface="Cambria Math" panose="02040503050406030204" pitchFamily="18" charset="0"/>
                          </a:rPr>
                          <m:t>6</m:t>
                        </m:r>
                      </m:oMath>
                    </m:oMathPara>
                  </a14:m>
                  <a:endParaRPr lang="en-GB" dirty="0"/>
                </a:p>
              </p:txBody>
            </p:sp>
          </mc:Choice>
          <mc:Fallback xmlns="">
            <p:sp>
              <p:nvSpPr>
                <p:cNvPr id="10" name="TextBox 9">
                  <a:extLst>
                    <a:ext uri="{FF2B5EF4-FFF2-40B4-BE49-F238E27FC236}">
                      <a16:creationId xmlns:a16="http://schemas.microsoft.com/office/drawing/2014/main" id="{961F59AD-9BC6-2B01-EE8D-A3DB371D1FAD}"/>
                    </a:ext>
                  </a:extLst>
                </p:cNvPr>
                <p:cNvSpPr txBox="1">
                  <a:spLocks noRot="1" noChangeAspect="1" noMove="1" noResize="1" noEditPoints="1" noAdjustHandles="1" noChangeArrowheads="1" noChangeShapeType="1" noTextEdit="1"/>
                </p:cNvSpPr>
                <p:nvPr/>
              </p:nvSpPr>
              <p:spPr>
                <a:xfrm>
                  <a:off x="6340458" y="3896029"/>
                  <a:ext cx="494046" cy="369332"/>
                </a:xfrm>
                <a:prstGeom prst="rect">
                  <a:avLst/>
                </a:prstGeom>
                <a:blipFill>
                  <a:blip r:embed="rId2"/>
                  <a:stretch>
                    <a:fillRect/>
                  </a:stretch>
                </a:blipFill>
              </p:spPr>
              <p:txBody>
                <a:bodyPr/>
                <a:lstStyle/>
                <a:p>
                  <a:r>
                    <a:rPr lang="en-GB">
                      <a:noFill/>
                    </a:rPr>
                    <a:t> </a:t>
                  </a:r>
                </a:p>
              </p:txBody>
            </p:sp>
          </mc:Fallback>
        </mc:AlternateContent>
      </p:grpSp>
      <p:cxnSp>
        <p:nvCxnSpPr>
          <p:cNvPr id="14" name="Straight Arrow Connector 13">
            <a:extLst>
              <a:ext uri="{FF2B5EF4-FFF2-40B4-BE49-F238E27FC236}">
                <a16:creationId xmlns:a16="http://schemas.microsoft.com/office/drawing/2014/main" id="{79CC9AD2-F84D-6F9C-472B-9560937A553E}"/>
              </a:ext>
            </a:extLst>
          </p:cNvPr>
          <p:cNvCxnSpPr>
            <a:cxnSpLocks/>
          </p:cNvCxnSpPr>
          <p:nvPr/>
        </p:nvCxnSpPr>
        <p:spPr>
          <a:xfrm>
            <a:off x="3116908" y="2706618"/>
            <a:ext cx="0" cy="2703885"/>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DA87945C-1F52-9654-D518-DB3F390B6C96}"/>
              </a:ext>
            </a:extLst>
          </p:cNvPr>
          <p:cNvCxnSpPr>
            <a:cxnSpLocks/>
          </p:cNvCxnSpPr>
          <p:nvPr/>
        </p:nvCxnSpPr>
        <p:spPr>
          <a:xfrm>
            <a:off x="3471082" y="2435606"/>
            <a:ext cx="2581275" cy="0"/>
          </a:xfrm>
          <a:prstGeom prst="straightConnector1">
            <a:avLst/>
          </a:prstGeom>
          <a:ln w="127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FDE8C62C-BCE7-A840-83E5-FAB962DFD655}"/>
                  </a:ext>
                </a:extLst>
              </p:cNvPr>
              <p:cNvSpPr txBox="1"/>
              <p:nvPr/>
            </p:nvSpPr>
            <p:spPr>
              <a:xfrm>
                <a:off x="2870421" y="3896029"/>
                <a:ext cx="494046" cy="369332"/>
              </a:xfrm>
              <a:prstGeom prst="rect">
                <a:avLst/>
              </a:prstGeom>
              <a:solidFill>
                <a:schemeClr val="bg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i="1" dirty="0" smtClean="0">
                          <a:latin typeface="Cambria Math" panose="02040503050406030204" pitchFamily="18" charset="0"/>
                        </a:rPr>
                        <m:t>18</m:t>
                      </m:r>
                    </m:oMath>
                  </m:oMathPara>
                </a14:m>
                <a:endParaRPr lang="en-GB" dirty="0"/>
              </a:p>
            </p:txBody>
          </p:sp>
        </mc:Choice>
        <mc:Fallback xmlns="">
          <p:sp>
            <p:nvSpPr>
              <p:cNvPr id="9" name="TextBox 8">
                <a:extLst>
                  <a:ext uri="{FF2B5EF4-FFF2-40B4-BE49-F238E27FC236}">
                    <a16:creationId xmlns:a16="http://schemas.microsoft.com/office/drawing/2014/main" id="{FDE8C62C-BCE7-A840-83E5-FAB962DFD655}"/>
                  </a:ext>
                </a:extLst>
              </p:cNvPr>
              <p:cNvSpPr txBox="1">
                <a:spLocks noRot="1" noChangeAspect="1" noMove="1" noResize="1" noEditPoints="1" noAdjustHandles="1" noChangeArrowheads="1" noChangeShapeType="1" noTextEdit="1"/>
              </p:cNvSpPr>
              <p:nvPr/>
            </p:nvSpPr>
            <p:spPr>
              <a:xfrm>
                <a:off x="2870421" y="3896029"/>
                <a:ext cx="494046" cy="369332"/>
              </a:xfrm>
              <a:prstGeom prst="rect">
                <a:avLst/>
              </a:prstGeom>
              <a:blipFill>
                <a:blip r:embed="rId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F458072C-37A7-56C8-4719-241A1F1EC6D5}"/>
                  </a:ext>
                </a:extLst>
              </p:cNvPr>
              <p:cNvSpPr txBox="1"/>
              <p:nvPr/>
            </p:nvSpPr>
            <p:spPr>
              <a:xfrm>
                <a:off x="4514696" y="2250940"/>
                <a:ext cx="494046" cy="369332"/>
              </a:xfrm>
              <a:prstGeom prst="rect">
                <a:avLst/>
              </a:prstGeom>
              <a:solidFill>
                <a:schemeClr val="bg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i="1" dirty="0" smtClean="0">
                          <a:latin typeface="Cambria Math" panose="02040503050406030204" pitchFamily="18" charset="0"/>
                        </a:rPr>
                        <m:t>1</m:t>
                      </m:r>
                      <m:r>
                        <a:rPr lang="en-GB" b="0" i="1" dirty="0" smtClean="0">
                          <a:latin typeface="Cambria Math" panose="02040503050406030204" pitchFamily="18" charset="0"/>
                        </a:rPr>
                        <m:t>4</m:t>
                      </m:r>
                    </m:oMath>
                  </m:oMathPara>
                </a14:m>
                <a:endParaRPr lang="en-GB" dirty="0"/>
              </a:p>
            </p:txBody>
          </p:sp>
        </mc:Choice>
        <mc:Fallback xmlns="">
          <p:sp>
            <p:nvSpPr>
              <p:cNvPr id="11" name="TextBox 10">
                <a:extLst>
                  <a:ext uri="{FF2B5EF4-FFF2-40B4-BE49-F238E27FC236}">
                    <a16:creationId xmlns:a16="http://schemas.microsoft.com/office/drawing/2014/main" id="{F458072C-37A7-56C8-4719-241A1F1EC6D5}"/>
                  </a:ext>
                </a:extLst>
              </p:cNvPr>
              <p:cNvSpPr txBox="1">
                <a:spLocks noRot="1" noChangeAspect="1" noMove="1" noResize="1" noEditPoints="1" noAdjustHandles="1" noChangeArrowheads="1" noChangeShapeType="1" noTextEdit="1"/>
              </p:cNvSpPr>
              <p:nvPr/>
            </p:nvSpPr>
            <p:spPr>
              <a:xfrm>
                <a:off x="4514696" y="2250940"/>
                <a:ext cx="494046" cy="369332"/>
              </a:xfrm>
              <a:prstGeom prst="rect">
                <a:avLst/>
              </a:prstGeom>
              <a:blipFill>
                <a:blip r:embed="rId4"/>
                <a:stretch>
                  <a:fillRect/>
                </a:stretch>
              </a:blipFill>
            </p:spPr>
            <p:txBody>
              <a:bodyPr/>
              <a:lstStyle/>
              <a:p>
                <a:r>
                  <a:rPr lang="en-GB">
                    <a:noFill/>
                  </a:rPr>
                  <a:t> </a:t>
                </a:r>
              </a:p>
            </p:txBody>
          </p:sp>
        </mc:Fallback>
      </mc:AlternateContent>
      <p:cxnSp>
        <p:nvCxnSpPr>
          <p:cNvPr id="12" name="Straight Connector 11">
            <a:extLst>
              <a:ext uri="{FF2B5EF4-FFF2-40B4-BE49-F238E27FC236}">
                <a16:creationId xmlns:a16="http://schemas.microsoft.com/office/drawing/2014/main" id="{4D0849C5-6D67-EE47-5BF7-B333560F4BE8}"/>
              </a:ext>
            </a:extLst>
          </p:cNvPr>
          <p:cNvCxnSpPr/>
          <p:nvPr/>
        </p:nvCxnSpPr>
        <p:spPr>
          <a:xfrm>
            <a:off x="5068135" y="3311524"/>
            <a:ext cx="0" cy="1038393"/>
          </a:xfrm>
          <a:prstGeom prst="line">
            <a:avLst/>
          </a:prstGeom>
          <a:ln w="28575">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54039C61-FC65-9DA7-7785-10BE2960D5D2}"/>
              </a:ext>
            </a:extLst>
          </p:cNvPr>
          <p:cNvCxnSpPr/>
          <p:nvPr/>
        </p:nvCxnSpPr>
        <p:spPr>
          <a:xfrm>
            <a:off x="8090698" y="4368632"/>
            <a:ext cx="0" cy="1038393"/>
          </a:xfrm>
          <a:prstGeom prst="line">
            <a:avLst/>
          </a:prstGeom>
          <a:ln w="28575">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4627FA0F-2C17-21A4-99B3-D071C5C7E148}"/>
              </a:ext>
            </a:extLst>
          </p:cNvPr>
          <p:cNvCxnSpPr>
            <a:cxnSpLocks/>
            <a:endCxn id="7" idx="5"/>
          </p:cNvCxnSpPr>
          <p:nvPr/>
        </p:nvCxnSpPr>
        <p:spPr>
          <a:xfrm flipH="1" flipV="1">
            <a:off x="7516634" y="4353447"/>
            <a:ext cx="574101" cy="1062"/>
          </a:xfrm>
          <a:prstGeom prst="line">
            <a:avLst/>
          </a:prstGeom>
          <a:ln w="28575">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1EBE8D27-9BE6-EC96-139D-E91E7A1410B9}"/>
              </a:ext>
            </a:extLst>
          </p:cNvPr>
          <p:cNvCxnSpPr>
            <a:cxnSpLocks/>
          </p:cNvCxnSpPr>
          <p:nvPr/>
        </p:nvCxnSpPr>
        <p:spPr>
          <a:xfrm flipH="1" flipV="1">
            <a:off x="7516633" y="5409441"/>
            <a:ext cx="574101" cy="1062"/>
          </a:xfrm>
          <a:prstGeom prst="line">
            <a:avLst/>
          </a:prstGeom>
          <a:ln w="28575">
            <a:solidFill>
              <a:srgbClr val="FF0000"/>
            </a:solidFill>
            <a:prstDash val="solid"/>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2EC44346-68EF-ADF7-572B-B31B18B876D0}"/>
              </a:ext>
            </a:extLst>
          </p:cNvPr>
          <p:cNvCxnSpPr>
            <a:cxnSpLocks/>
          </p:cNvCxnSpPr>
          <p:nvPr/>
        </p:nvCxnSpPr>
        <p:spPr>
          <a:xfrm flipH="1" flipV="1">
            <a:off x="4485781" y="3315448"/>
            <a:ext cx="574101" cy="1062"/>
          </a:xfrm>
          <a:prstGeom prst="line">
            <a:avLst/>
          </a:prstGeom>
          <a:ln w="28575">
            <a:solidFill>
              <a:schemeClr val="accent6">
                <a:lumMod val="50000"/>
              </a:schemeClr>
            </a:solidFill>
            <a:prstDash val="solid"/>
          </a:ln>
        </p:spPr>
        <p:style>
          <a:lnRef idx="1">
            <a:schemeClr val="accent1"/>
          </a:lnRef>
          <a:fillRef idx="0">
            <a:schemeClr val="accent1"/>
          </a:fillRef>
          <a:effectRef idx="0">
            <a:schemeClr val="accent1"/>
          </a:effectRef>
          <a:fontRef idx="minor">
            <a:schemeClr val="tx1"/>
          </a:fontRef>
        </p:style>
      </p:cxnSp>
      <p:sp>
        <p:nvSpPr>
          <p:cNvPr id="28" name="Content Placeholder 2">
            <a:extLst>
              <a:ext uri="{FF2B5EF4-FFF2-40B4-BE49-F238E27FC236}">
                <a16:creationId xmlns:a16="http://schemas.microsoft.com/office/drawing/2014/main" id="{719CAB0A-413B-C563-24E6-B7A515486CB8}"/>
              </a:ext>
            </a:extLst>
          </p:cNvPr>
          <p:cNvSpPr txBox="1">
            <a:spLocks/>
          </p:cNvSpPr>
          <p:nvPr/>
        </p:nvSpPr>
        <p:spPr>
          <a:xfrm>
            <a:off x="8304589" y="2101746"/>
            <a:ext cx="3738776" cy="384582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50000"/>
              </a:lnSpc>
              <a:buFont typeface="Arial" panose="020B0604020202020204" pitchFamily="34" charset="0"/>
              <a:buNone/>
            </a:pPr>
            <a:r>
              <a:rPr lang="en-GB" sz="2000" dirty="0">
                <a:latin typeface="Comic Sans MS" panose="030F0702030302020204" pitchFamily="66" charset="0"/>
              </a:rPr>
              <a:t>Sliding parts of the perimeter as shown increases the perimeter by the green amount but simultaneously reduces it by the same red amount!  The area may change, but the perimeter does not.</a:t>
            </a:r>
          </a:p>
        </p:txBody>
      </p:sp>
      <p:sp>
        <p:nvSpPr>
          <p:cNvPr id="29" name="Equals 28">
            <a:extLst>
              <a:ext uri="{FF2B5EF4-FFF2-40B4-BE49-F238E27FC236}">
                <a16:creationId xmlns:a16="http://schemas.microsoft.com/office/drawing/2014/main" id="{CD053848-9E7A-8372-2E84-F713E0F81AC4}"/>
              </a:ext>
            </a:extLst>
          </p:cNvPr>
          <p:cNvSpPr/>
          <p:nvPr/>
        </p:nvSpPr>
        <p:spPr>
          <a:xfrm rot="5400000">
            <a:off x="4721987" y="3130172"/>
            <a:ext cx="127402" cy="381421"/>
          </a:xfrm>
          <a:prstGeom prst="mathEqual">
            <a:avLst>
              <a:gd name="adj1" fmla="val 2127"/>
              <a:gd name="adj2" fmla="val 7780"/>
            </a:avLst>
          </a:prstGeom>
          <a:solidFill>
            <a:srgbClr val="FF0000"/>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30" name="Equals 29">
            <a:extLst>
              <a:ext uri="{FF2B5EF4-FFF2-40B4-BE49-F238E27FC236}">
                <a16:creationId xmlns:a16="http://schemas.microsoft.com/office/drawing/2014/main" id="{36B6B504-0583-94C8-250D-A51BE1166522}"/>
              </a:ext>
            </a:extLst>
          </p:cNvPr>
          <p:cNvSpPr/>
          <p:nvPr/>
        </p:nvSpPr>
        <p:spPr>
          <a:xfrm rot="5400000">
            <a:off x="7744587" y="5225672"/>
            <a:ext cx="127402" cy="381421"/>
          </a:xfrm>
          <a:prstGeom prst="mathEqual">
            <a:avLst>
              <a:gd name="adj1" fmla="val 2127"/>
              <a:gd name="adj2" fmla="val 7780"/>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9" name="Content Placeholder 2">
            <a:extLst>
              <a:ext uri="{FF2B5EF4-FFF2-40B4-BE49-F238E27FC236}">
                <a16:creationId xmlns:a16="http://schemas.microsoft.com/office/drawing/2014/main" id="{852F8035-B0B1-4B0F-9F96-7B0271E15371}"/>
              </a:ext>
            </a:extLst>
          </p:cNvPr>
          <p:cNvSpPr>
            <a:spLocks noGrp="1"/>
          </p:cNvSpPr>
          <p:nvPr>
            <p:ph idx="1"/>
          </p:nvPr>
        </p:nvSpPr>
        <p:spPr>
          <a:xfrm>
            <a:off x="838200" y="1306301"/>
            <a:ext cx="9666766" cy="1003300"/>
          </a:xfrm>
        </p:spPr>
        <p:txBody>
          <a:bodyPr/>
          <a:lstStyle/>
          <a:p>
            <a:pPr marL="0" indent="0">
              <a:buNone/>
            </a:pPr>
            <a:r>
              <a:rPr lang="en-GB" dirty="0">
                <a:latin typeface="Comic Sans MS" panose="030F0702030302020204" pitchFamily="66" charset="0"/>
              </a:rPr>
              <a:t>Find the perimeter of the polygon, in which all sides are either vertical or horizontal.</a:t>
            </a:r>
          </a:p>
        </p:txBody>
      </p:sp>
    </p:spTree>
    <p:extLst>
      <p:ext uri="{BB962C8B-B14F-4D97-AF65-F5344CB8AC3E}">
        <p14:creationId xmlns:p14="http://schemas.microsoft.com/office/powerpoint/2010/main" val="2545642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2000"/>
                                  </p:stCondLst>
                                  <p:childTnLst>
                                    <p:set>
                                      <p:cBhvr>
                                        <p:cTn id="6" dur="1" fill="hold">
                                          <p:stCondLst>
                                            <p:cond delay="0"/>
                                          </p:stCondLst>
                                        </p:cTn>
                                        <p:tgtEl>
                                          <p:spTgt spid="28"/>
                                        </p:tgtEl>
                                        <p:attrNameLst>
                                          <p:attrName>style.visibility</p:attrName>
                                        </p:attrNameLst>
                                      </p:cBhvr>
                                      <p:to>
                                        <p:strVal val="visible"/>
                                      </p:to>
                                    </p:set>
                                    <p:animEffect transition="in" filter="fade">
                                      <p:cBhvr>
                                        <p:cTn id="7" dur="20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6235</TotalTime>
  <Words>1211</Words>
  <Application>Microsoft Office PowerPoint</Application>
  <PresentationFormat>Widescreen</PresentationFormat>
  <Paragraphs>247</Paragraphs>
  <Slides>38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38</vt:i4>
      </vt:variant>
    </vt:vector>
  </HeadingPairs>
  <TitlesOfParts>
    <vt:vector size="45" baseType="lpstr">
      <vt:lpstr>Arial</vt:lpstr>
      <vt:lpstr>Bradley Hand ITC</vt:lpstr>
      <vt:lpstr>Calibri</vt:lpstr>
      <vt:lpstr>Calibri Light</vt:lpstr>
      <vt:lpstr>Cambria Math</vt:lpstr>
      <vt:lpstr>Comic Sans MS</vt:lpstr>
      <vt:lpstr>Office Theme</vt:lpstr>
      <vt:lpstr>Puzzling Perimeter - 2</vt:lpstr>
      <vt:lpstr>Puzzling Perimeter - 2</vt:lpstr>
      <vt:lpstr>Puzzling Perimeter - 2</vt:lpstr>
      <vt:lpstr>Puzzling Perimeter - 2</vt:lpstr>
      <vt:lpstr>Puzzling Perimeter - 2</vt:lpstr>
      <vt:lpstr>Puzzling Perimeter - 2</vt:lpstr>
      <vt:lpstr>Puzzling Perimeter - 2</vt:lpstr>
      <vt:lpstr>Puzzling Perimeter - 2</vt:lpstr>
      <vt:lpstr>Puzzling Perimeter - 2</vt:lpstr>
      <vt:lpstr>Puzzling Perimeter - 2</vt:lpstr>
      <vt:lpstr>Puzzling Perimeter - 2</vt:lpstr>
      <vt:lpstr>PowerPoint Presentation</vt:lpstr>
      <vt:lpstr>Note to Teacher</vt:lpstr>
      <vt:lpstr>RESOURCES</vt:lpstr>
      <vt:lpstr>Puzzling Perimeter - 2</vt:lpstr>
      <vt:lpstr>Puzzling Perimeter - 2</vt:lpstr>
      <vt:lpstr>Puzzling Perimeter - 2</vt:lpstr>
      <vt:lpstr>Puzzling Perimeter - 2</vt:lpstr>
      <vt:lpstr>Puzzling Perimeter - 2</vt:lpstr>
      <vt:lpstr>Puzzling Perimeter - 2</vt:lpstr>
      <vt:lpstr>Puzzling Perimeter - 2</vt:lpstr>
      <vt:lpstr>Puzzling Perimeter - 2</vt:lpstr>
      <vt:lpstr>Puzzling Perimeter - 2</vt:lpstr>
      <vt:lpstr>Puzzling Perimeter - 2</vt:lpstr>
      <vt:lpstr>Puzzling Perimeter - 2</vt:lpstr>
      <vt:lpstr>Puzzling Perimeter - 2</vt:lpstr>
      <vt:lpstr>Puzzling Perimeter - 2</vt:lpstr>
      <vt:lpstr>Puzzling Perimeter - 2</vt:lpstr>
      <vt:lpstr>Puzzling Perimeter - 2</vt:lpstr>
      <vt:lpstr>Puzzling Perimeter - 2</vt:lpstr>
      <vt:lpstr>Puzzling Perimeter - 2</vt:lpstr>
      <vt:lpstr>Puzzling Perimeter - 2</vt:lpstr>
      <vt:lpstr>Puzzling Perimeter - 2</vt:lpstr>
      <vt:lpstr>Puzzling Perimeter - 2</vt:lpstr>
      <vt:lpstr>Puzzling Perimeter - 2</vt:lpstr>
      <vt:lpstr>Puzzling Perimeter - 2</vt:lpstr>
      <vt:lpstr>Puzzling Perimeter - 2</vt:lpstr>
      <vt:lpstr>Puzzling Perimeter - 2</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Perimeter Challenge</dc:title>
  <dc:creator>John Burke</dc:creator>
  <cp:lastModifiedBy>John Burke</cp:lastModifiedBy>
  <cp:revision>12</cp:revision>
  <cp:lastPrinted>2022-11-28T16:08:43Z</cp:lastPrinted>
  <dcterms:created xsi:type="dcterms:W3CDTF">2022-10-17T21:10:29Z</dcterms:created>
  <dcterms:modified xsi:type="dcterms:W3CDTF">2022-11-29T14:58:26Z</dcterms:modified>
</cp:coreProperties>
</file>